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  <p:sldMasterId id="2147483856" r:id="rId2"/>
    <p:sldMasterId id="2147483870" r:id="rId3"/>
    <p:sldMasterId id="2147483882" r:id="rId4"/>
    <p:sldMasterId id="2147483895" r:id="rId5"/>
    <p:sldMasterId id="2147483907" r:id="rId6"/>
    <p:sldMasterId id="2147483924" r:id="rId7"/>
    <p:sldMasterId id="2147483936" r:id="rId8"/>
  </p:sldMasterIdLst>
  <p:notesMasterIdLst>
    <p:notesMasterId r:id="rId18"/>
  </p:notesMasterIdLst>
  <p:sldIdLst>
    <p:sldId id="422" r:id="rId9"/>
    <p:sldId id="741" r:id="rId10"/>
    <p:sldId id="739" r:id="rId11"/>
    <p:sldId id="731" r:id="rId12"/>
    <p:sldId id="733" r:id="rId13"/>
    <p:sldId id="734" r:id="rId14"/>
    <p:sldId id="735" r:id="rId15"/>
    <p:sldId id="738" r:id="rId16"/>
    <p:sldId id="737" r:id="rId17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Gulyaev" initials="N" lastIdx="7" clrIdx="0"/>
  <p:cmAuthor id="1" name="yanischenko" initials="y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ACACC"/>
    <a:srgbClr val="CCCCFF"/>
    <a:srgbClr val="9999FF"/>
    <a:srgbClr val="33CCCC"/>
    <a:srgbClr val="FFCC99"/>
    <a:srgbClr val="0099CC"/>
    <a:srgbClr val="C7C7CF"/>
    <a:srgbClr val="008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994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elousova\Desktop\&#1043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elousova\Desktop\&#1043;&#1088;&#1072;&#1092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elousova\Desktop\&#1043;&#1088;&#1072;&#1092;&#108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elousova\Desktop\&#1043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</a:rPr>
              <a:t>Корпративное кредитование</a:t>
            </a: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>
                <a:solidFill>
                  <a:schemeClr val="bg2">
                    <a:lumMod val="25000"/>
                  </a:schemeClr>
                </a:solidFill>
              </a:rPr>
              <a:t>темп</a:t>
            </a:r>
            <a:r>
              <a:rPr lang="ru-RU" sz="1000" b="1" baseline="0">
                <a:solidFill>
                  <a:schemeClr val="bg2">
                    <a:lumMod val="25000"/>
                  </a:schemeClr>
                </a:solidFill>
              </a:rPr>
              <a:t> прироста</a:t>
            </a:r>
            <a:endParaRPr lang="ru-RU" sz="1000" b="1">
              <a:solidFill>
                <a:schemeClr val="bg2">
                  <a:lumMod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1146884057971014"/>
          <c:y val="4.08997955010224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478792270531401"/>
          <c:y val="0.3079309104766812"/>
          <c:w val="0.86453574879227058"/>
          <c:h val="0.43955632846507692"/>
        </c:manualLayout>
      </c:layout>
      <c:lineChart>
        <c:grouping val="standard"/>
        <c:varyColors val="0"/>
        <c:ser>
          <c:idx val="4"/>
          <c:order val="0"/>
          <c:tx>
            <c:strRef>
              <c:f>Лист1!$A$4</c:f>
              <c:strCache>
                <c:ptCount val="1"/>
                <c:pt idx="0">
                  <c:v>BYN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Лист1!$B$2:$H$3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Лист1!$B$4:$H$4</c:f>
              <c:numCache>
                <c:formatCode>0%</c:formatCode>
                <c:ptCount val="7"/>
                <c:pt idx="0">
                  <c:v>0.02</c:v>
                </c:pt>
                <c:pt idx="1">
                  <c:v>0.09</c:v>
                </c:pt>
                <c:pt idx="2" formatCode="0.0%">
                  <c:v>0.28599999999999998</c:v>
                </c:pt>
                <c:pt idx="3">
                  <c:v>0.08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30-4DF2-9189-8375C1D6EC25}"/>
            </c:ext>
          </c:extLst>
        </c:ser>
        <c:ser>
          <c:idx val="5"/>
          <c:order val="1"/>
          <c:tx>
            <c:strRef>
              <c:f>Лист1!$A$5</c:f>
              <c:strCache>
                <c:ptCount val="1"/>
                <c:pt idx="0">
                  <c:v>FX*</c:v>
                </c:pt>
              </c:strCache>
            </c:strRef>
          </c:tx>
          <c:spPr>
            <a:ln w="1905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strRef>
              <c:f>Лист1!$B$2:$H$3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Лист1!$B$5:$H$5</c:f>
              <c:numCache>
                <c:formatCode>0.0%</c:formatCode>
                <c:ptCount val="7"/>
                <c:pt idx="0">
                  <c:v>-2E-3</c:v>
                </c:pt>
                <c:pt idx="1">
                  <c:v>8.0000000000000002E-3</c:v>
                </c:pt>
                <c:pt idx="2">
                  <c:v>3.3000000000000002E-2</c:v>
                </c:pt>
                <c:pt idx="3" formatCode="0%">
                  <c:v>0</c:v>
                </c:pt>
                <c:pt idx="4" formatCode="0%">
                  <c:v>-0.05</c:v>
                </c:pt>
                <c:pt idx="5" formatCode="0%">
                  <c:v>0.01</c:v>
                </c:pt>
                <c:pt idx="6" formatCode="0%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30-4DF2-9189-8375C1D6EC25}"/>
            </c:ext>
          </c:extLst>
        </c:ser>
        <c:ser>
          <c:idx val="6"/>
          <c:order val="2"/>
          <c:tx>
            <c:strRef>
              <c:f>Лист1!$A$4</c:f>
              <c:strCache>
                <c:ptCount val="1"/>
                <c:pt idx="0">
                  <c:v>BYN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Лист1!$B$2:$H$3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Лист1!$B$4:$H$4</c:f>
              <c:numCache>
                <c:formatCode>0%</c:formatCode>
                <c:ptCount val="7"/>
                <c:pt idx="0">
                  <c:v>0.02</c:v>
                </c:pt>
                <c:pt idx="1">
                  <c:v>0.09</c:v>
                </c:pt>
                <c:pt idx="2" formatCode="0.0%">
                  <c:v>0.28599999999999998</c:v>
                </c:pt>
                <c:pt idx="3">
                  <c:v>0.08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30-4DF2-9189-8375C1D6EC25}"/>
            </c:ext>
          </c:extLst>
        </c:ser>
        <c:ser>
          <c:idx val="7"/>
          <c:order val="3"/>
          <c:tx>
            <c:strRef>
              <c:f>Лист1!$A$5</c:f>
              <c:strCache>
                <c:ptCount val="1"/>
                <c:pt idx="0">
                  <c:v>FX*</c:v>
                </c:pt>
              </c:strCache>
            </c:strRef>
          </c:tx>
          <c:spPr>
            <a:ln w="1905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Лист1!$B$2:$H$3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Лист1!$B$5:$H$5</c:f>
              <c:numCache>
                <c:formatCode>0.0%</c:formatCode>
                <c:ptCount val="7"/>
                <c:pt idx="0">
                  <c:v>-2E-3</c:v>
                </c:pt>
                <c:pt idx="1">
                  <c:v>8.0000000000000002E-3</c:v>
                </c:pt>
                <c:pt idx="2">
                  <c:v>3.3000000000000002E-2</c:v>
                </c:pt>
                <c:pt idx="3" formatCode="0%">
                  <c:v>0</c:v>
                </c:pt>
                <c:pt idx="4" formatCode="0%">
                  <c:v>-0.05</c:v>
                </c:pt>
                <c:pt idx="5" formatCode="0%">
                  <c:v>0.01</c:v>
                </c:pt>
                <c:pt idx="6" formatCode="0%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30-4DF2-9189-8375C1D6EC25}"/>
            </c:ext>
          </c:extLst>
        </c:ser>
        <c:ser>
          <c:idx val="2"/>
          <c:order val="4"/>
          <c:tx>
            <c:strRef>
              <c:f>Лист1!$A$4</c:f>
              <c:strCache>
                <c:ptCount val="1"/>
                <c:pt idx="0">
                  <c:v>BYN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Лист1!$B$2:$H$3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Лист1!$B$4:$H$4</c:f>
              <c:numCache>
                <c:formatCode>0%</c:formatCode>
                <c:ptCount val="7"/>
                <c:pt idx="0">
                  <c:v>0.02</c:v>
                </c:pt>
                <c:pt idx="1">
                  <c:v>0.09</c:v>
                </c:pt>
                <c:pt idx="2" formatCode="0.0%">
                  <c:v>0.28599999999999998</c:v>
                </c:pt>
                <c:pt idx="3">
                  <c:v>0.08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B30-4DF2-9189-8375C1D6EC25}"/>
            </c:ext>
          </c:extLst>
        </c:ser>
        <c:ser>
          <c:idx val="3"/>
          <c:order val="5"/>
          <c:tx>
            <c:strRef>
              <c:f>Лист1!$A$5</c:f>
              <c:strCache>
                <c:ptCount val="1"/>
                <c:pt idx="0">
                  <c:v>FX*</c:v>
                </c:pt>
              </c:strCache>
            </c:strRef>
          </c:tx>
          <c:spPr>
            <a:ln w="1905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strRef>
              <c:f>Лист1!$B$2:$H$3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Лист1!$B$5:$H$5</c:f>
              <c:numCache>
                <c:formatCode>0.0%</c:formatCode>
                <c:ptCount val="7"/>
                <c:pt idx="0">
                  <c:v>-2E-3</c:v>
                </c:pt>
                <c:pt idx="1">
                  <c:v>8.0000000000000002E-3</c:v>
                </c:pt>
                <c:pt idx="2">
                  <c:v>3.3000000000000002E-2</c:v>
                </c:pt>
                <c:pt idx="3" formatCode="0%">
                  <c:v>0</c:v>
                </c:pt>
                <c:pt idx="4" formatCode="0%">
                  <c:v>-0.05</c:v>
                </c:pt>
                <c:pt idx="5" formatCode="0%">
                  <c:v>0.01</c:v>
                </c:pt>
                <c:pt idx="6" formatCode="0%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B30-4DF2-9189-8375C1D6EC25}"/>
            </c:ext>
          </c:extLst>
        </c:ser>
        <c:ser>
          <c:idx val="0"/>
          <c:order val="6"/>
          <c:tx>
            <c:strRef>
              <c:f>Лист1!$A$4</c:f>
              <c:strCache>
                <c:ptCount val="1"/>
                <c:pt idx="0">
                  <c:v>BYN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9933574879227054E-2"/>
                  <c:y val="-7.15236515680938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B30-4DF2-9189-8375C1D6EC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Лист1!$B$2:$H$3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Лист1!$B$4:$H$4</c:f>
              <c:numCache>
                <c:formatCode>0%</c:formatCode>
                <c:ptCount val="7"/>
                <c:pt idx="0">
                  <c:v>0.02</c:v>
                </c:pt>
                <c:pt idx="1">
                  <c:v>0.09</c:v>
                </c:pt>
                <c:pt idx="2" formatCode="0.0%">
                  <c:v>0.28599999999999998</c:v>
                </c:pt>
                <c:pt idx="3">
                  <c:v>0.08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B30-4DF2-9189-8375C1D6EC25}"/>
            </c:ext>
          </c:extLst>
        </c:ser>
        <c:ser>
          <c:idx val="1"/>
          <c:order val="7"/>
          <c:tx>
            <c:strRef>
              <c:f>Лист1!$A$5</c:f>
              <c:strCache>
                <c:ptCount val="1"/>
                <c:pt idx="0">
                  <c:v>FX*</c:v>
                </c:pt>
              </c:strCache>
            </c:strRef>
          </c:tx>
          <c:spPr>
            <a:ln w="1905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5.453502415458937E-2"/>
                  <c:y val="7.15236515680938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B30-4DF2-9189-8375C1D6EC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Лист1!$B$2:$H$3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Лист1!$B$5:$H$5</c:f>
              <c:numCache>
                <c:formatCode>0.0%</c:formatCode>
                <c:ptCount val="7"/>
                <c:pt idx="0">
                  <c:v>-2E-3</c:v>
                </c:pt>
                <c:pt idx="1">
                  <c:v>8.0000000000000002E-3</c:v>
                </c:pt>
                <c:pt idx="2">
                  <c:v>3.3000000000000002E-2</c:v>
                </c:pt>
                <c:pt idx="3" formatCode="0%">
                  <c:v>0</c:v>
                </c:pt>
                <c:pt idx="4" formatCode="0%">
                  <c:v>-0.05</c:v>
                </c:pt>
                <c:pt idx="5" formatCode="0%">
                  <c:v>0.01</c:v>
                </c:pt>
                <c:pt idx="6" formatCode="0%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B30-4DF2-9189-8375C1D6EC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085608"/>
        <c:axId val="526085936"/>
      </c:lineChart>
      <c:catAx>
        <c:axId val="52608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085936"/>
        <c:crosses val="autoZero"/>
        <c:auto val="1"/>
        <c:lblAlgn val="ctr"/>
        <c:lblOffset val="300"/>
        <c:noMultiLvlLbl val="0"/>
      </c:catAx>
      <c:valAx>
        <c:axId val="5260859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085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8670507246376811"/>
          <c:y val="0.20894897959183673"/>
          <c:w val="0.26465724637681159"/>
          <c:h val="7.97537037037036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</a:rPr>
              <a:t>Корпративное фондирование</a:t>
            </a: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>
                <a:solidFill>
                  <a:schemeClr val="bg2">
                    <a:lumMod val="25000"/>
                  </a:schemeClr>
                </a:solidFill>
              </a:rPr>
              <a:t>темп</a:t>
            </a:r>
            <a:r>
              <a:rPr lang="ru-RU" sz="1000" b="1" baseline="0">
                <a:solidFill>
                  <a:schemeClr val="bg2">
                    <a:lumMod val="25000"/>
                  </a:schemeClr>
                </a:solidFill>
              </a:rPr>
              <a:t> прироста</a:t>
            </a:r>
            <a:endParaRPr lang="ru-RU" sz="1000" b="1">
              <a:solidFill>
                <a:schemeClr val="bg2">
                  <a:lumMod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1146884057971014"/>
          <c:y val="4.08997955010224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478792270531401"/>
          <c:y val="0.3079309104766812"/>
          <c:w val="0.86453574879227058"/>
          <c:h val="0.43955632846507692"/>
        </c:manualLayout>
      </c:layout>
      <c:lineChart>
        <c:grouping val="standard"/>
        <c:varyColors val="0"/>
        <c:ser>
          <c:idx val="4"/>
          <c:order val="0"/>
          <c:tx>
            <c:strRef>
              <c:f>Лист1!$A$16</c:f>
              <c:strCache>
                <c:ptCount val="1"/>
                <c:pt idx="0">
                  <c:v>BYN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5.2594685990338161E-2"/>
                  <c:y val="-6.8865164860527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991-429F-9599-A6EECE8F5211}"/>
                </c:ext>
              </c:extLst>
            </c:dLbl>
            <c:dLbl>
              <c:idx val="2"/>
              <c:layout>
                <c:manualLayout>
                  <c:x val="-6.1114975845410625E-2"/>
                  <c:y val="5.3834221642540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991-429F-9599-A6EECE8F5211}"/>
                </c:ext>
              </c:extLst>
            </c:dLbl>
            <c:dLbl>
              <c:idx val="3"/>
              <c:layout>
                <c:manualLayout>
                  <c:x val="-3.8682850241545892E-2"/>
                  <c:y val="8.791738456005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91-429F-9599-A6EECE8F52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Лист1!$B$15:$H$15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Лист1!$B$16:$H$16</c:f>
              <c:numCache>
                <c:formatCode>0%</c:formatCode>
                <c:ptCount val="7"/>
                <c:pt idx="0">
                  <c:v>0</c:v>
                </c:pt>
                <c:pt idx="1">
                  <c:v>0.34</c:v>
                </c:pt>
                <c:pt idx="2" formatCode="0.0%">
                  <c:v>-3.9E-2</c:v>
                </c:pt>
                <c:pt idx="3">
                  <c:v>0.02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91-429F-9599-A6EECE8F5211}"/>
            </c:ext>
          </c:extLst>
        </c:ser>
        <c:ser>
          <c:idx val="5"/>
          <c:order val="1"/>
          <c:tx>
            <c:strRef>
              <c:f>Лист1!$A$17</c:f>
              <c:strCache>
                <c:ptCount val="1"/>
                <c:pt idx="0">
                  <c:v>FX*</c:v>
                </c:pt>
              </c:strCache>
            </c:strRef>
          </c:tx>
          <c:spPr>
            <a:ln w="1905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5.8062801932367118E-2"/>
                  <c:y val="-5.3834221642540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991-429F-9599-A6EECE8F5211}"/>
                </c:ext>
              </c:extLst>
            </c:dLbl>
            <c:dLbl>
              <c:idx val="2"/>
              <c:layout>
                <c:manualLayout>
                  <c:x val="-5.6421497584541062E-2"/>
                  <c:y val="-8.1100751976555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991-429F-9599-A6EECE8F5211}"/>
                </c:ext>
              </c:extLst>
            </c:dLbl>
            <c:dLbl>
              <c:idx val="3"/>
              <c:layout>
                <c:manualLayout>
                  <c:x val="-5.6421497584541118E-2"/>
                  <c:y val="-7.4284119393051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991-429F-9599-A6EECE8F5211}"/>
                </c:ext>
              </c:extLst>
            </c:dLbl>
            <c:dLbl>
              <c:idx val="4"/>
              <c:layout>
                <c:manualLayout>
                  <c:x val="-4.4818115942028988E-2"/>
                  <c:y val="8.2498430027534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991-429F-9599-A6EECE8F5211}"/>
                </c:ext>
              </c:extLst>
            </c:dLbl>
            <c:dLbl>
              <c:idx val="5"/>
              <c:layout>
                <c:manualLayout>
                  <c:x val="-4.4818115942029099E-2"/>
                  <c:y val="8.2498430027534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991-429F-9599-A6EECE8F5211}"/>
                </c:ext>
              </c:extLst>
            </c:dLbl>
            <c:dLbl>
              <c:idx val="6"/>
              <c:layout>
                <c:manualLayout>
                  <c:x val="-4.4818115942029099E-2"/>
                  <c:y val="8.2498430027534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991-429F-9599-A6EECE8F52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Лист1!$B$15:$H$15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Лист1!$B$17:$H$17</c:f>
              <c:numCache>
                <c:formatCode>0%</c:formatCode>
                <c:ptCount val="7"/>
                <c:pt idx="0" formatCode="0.0%">
                  <c:v>-8.0000000000000002E-3</c:v>
                </c:pt>
                <c:pt idx="1">
                  <c:v>0.14000000000000001</c:v>
                </c:pt>
                <c:pt idx="2" formatCode="0.0%">
                  <c:v>8.3000000000000004E-2</c:v>
                </c:pt>
                <c:pt idx="3">
                  <c:v>0.06</c:v>
                </c:pt>
                <c:pt idx="4">
                  <c:v>0.03</c:v>
                </c:pt>
                <c:pt idx="5">
                  <c:v>0.03</c:v>
                </c:pt>
                <c:pt idx="6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991-429F-9599-A6EECE8F5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085608"/>
        <c:axId val="526085936"/>
      </c:lineChart>
      <c:catAx>
        <c:axId val="52608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085936"/>
        <c:crosses val="autoZero"/>
        <c:auto val="1"/>
        <c:lblAlgn val="ctr"/>
        <c:lblOffset val="300"/>
        <c:noMultiLvlLbl val="0"/>
      </c:catAx>
      <c:valAx>
        <c:axId val="5260859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085608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68670507246376811"/>
          <c:y val="0.20894897959183673"/>
          <c:w val="0.26465724637681159"/>
          <c:h val="0.11503147996071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</a:rPr>
              <a:t>Розничное кредитование</a:t>
            </a: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>
                <a:solidFill>
                  <a:schemeClr val="bg2">
                    <a:lumMod val="25000"/>
                  </a:schemeClr>
                </a:solidFill>
              </a:rPr>
              <a:t>темп</a:t>
            </a:r>
            <a:r>
              <a:rPr lang="ru-RU" sz="1000" b="1" baseline="0">
                <a:solidFill>
                  <a:schemeClr val="bg2">
                    <a:lumMod val="25000"/>
                  </a:schemeClr>
                </a:solidFill>
              </a:rPr>
              <a:t> прироста</a:t>
            </a:r>
            <a:endParaRPr lang="ru-RU" sz="1000" b="1">
              <a:solidFill>
                <a:schemeClr val="bg2">
                  <a:lumMod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1146884057971014"/>
          <c:y val="4.08997955010224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478792270531401"/>
          <c:y val="0.3079309104766812"/>
          <c:w val="0.86453574879227058"/>
          <c:h val="0.43955632846507692"/>
        </c:manualLayout>
      </c:layout>
      <c:lineChart>
        <c:grouping val="standard"/>
        <c:varyColors val="0"/>
        <c:ser>
          <c:idx val="4"/>
          <c:order val="0"/>
          <c:tx>
            <c:strRef>
              <c:f>Лист1!$Q$4</c:f>
              <c:strCache>
                <c:ptCount val="1"/>
                <c:pt idx="0">
                  <c:v>потребительские кредиты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594685990338161E-2"/>
                  <c:y val="-7.5681797444031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5B8-4FEA-B285-C59B1CB6985A}"/>
                </c:ext>
              </c:extLst>
            </c:dLbl>
            <c:dLbl>
              <c:idx val="1"/>
              <c:layout>
                <c:manualLayout>
                  <c:x val="-5.2594685990338161E-2"/>
                  <c:y val="-6.886516486052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B8-4FEA-B285-C59B1CB6985A}"/>
                </c:ext>
              </c:extLst>
            </c:dLbl>
            <c:dLbl>
              <c:idx val="2"/>
              <c:layout>
                <c:manualLayout>
                  <c:x val="-5.0286231884058029E-2"/>
                  <c:y val="-8.9315062611038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B8-4FEA-B285-C59B1CB698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Лист1!$R$3:$X$3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Лист1!$R$4:$X$4</c:f>
              <c:numCache>
                <c:formatCode>0%</c:formatCode>
                <c:ptCount val="7"/>
                <c:pt idx="0">
                  <c:v>0.33</c:v>
                </c:pt>
                <c:pt idx="1">
                  <c:v>0.28000000000000003</c:v>
                </c:pt>
                <c:pt idx="2" formatCode="0.0%">
                  <c:v>1.4999999999999999E-2</c:v>
                </c:pt>
                <c:pt idx="3">
                  <c:v>-0.01</c:v>
                </c:pt>
                <c:pt idx="4">
                  <c:v>0.11</c:v>
                </c:pt>
                <c:pt idx="5">
                  <c:v>0.11</c:v>
                </c:pt>
                <c:pt idx="6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B8-4FEA-B285-C59B1CB69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085608"/>
        <c:axId val="526085936"/>
      </c:lineChart>
      <c:catAx>
        <c:axId val="52608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085936"/>
        <c:crosses val="autoZero"/>
        <c:auto val="1"/>
        <c:lblAlgn val="ctr"/>
        <c:lblOffset val="300"/>
        <c:noMultiLvlLbl val="0"/>
      </c:catAx>
      <c:valAx>
        <c:axId val="5260859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085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2595628019323672"/>
          <c:y val="0.20894897959183673"/>
          <c:w val="0.52540603864734303"/>
          <c:h val="0.11503147996071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>
                <a:solidFill>
                  <a:schemeClr val="bg2">
                    <a:lumMod val="25000"/>
                  </a:schemeClr>
                </a:solidFill>
              </a:rPr>
              <a:t>Розничное фондирование</a:t>
            </a: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>
                <a:solidFill>
                  <a:schemeClr val="bg2">
                    <a:lumMod val="25000"/>
                  </a:schemeClr>
                </a:solidFill>
              </a:rPr>
              <a:t>темп</a:t>
            </a:r>
            <a:r>
              <a:rPr lang="ru-RU" sz="1000" b="1" baseline="0">
                <a:solidFill>
                  <a:schemeClr val="bg2">
                    <a:lumMod val="25000"/>
                  </a:schemeClr>
                </a:solidFill>
              </a:rPr>
              <a:t> прироста</a:t>
            </a:r>
            <a:endParaRPr lang="ru-RU" sz="1000" b="1">
              <a:solidFill>
                <a:schemeClr val="bg2">
                  <a:lumMod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1146884057971014"/>
          <c:y val="4.08997955010224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478792270531401"/>
          <c:y val="0.3079309104766812"/>
          <c:w val="0.86453574879227058"/>
          <c:h val="0.43955632846507692"/>
        </c:manualLayout>
      </c:layout>
      <c:lineChart>
        <c:grouping val="standard"/>
        <c:varyColors val="0"/>
        <c:ser>
          <c:idx val="4"/>
          <c:order val="0"/>
          <c:tx>
            <c:strRef>
              <c:f>Лист1!$Q$16</c:f>
              <c:strCache>
                <c:ptCount val="1"/>
                <c:pt idx="0">
                  <c:v>BYN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5.2594685990338161E-2"/>
                  <c:y val="-6.1268912341921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4A6-4692-85FA-38FEEB8F94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Лист1!$R$15:$X$15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Лист1!$R$16:$X$16</c:f>
              <c:numCache>
                <c:formatCode>0%</c:formatCode>
                <c:ptCount val="7"/>
                <c:pt idx="0">
                  <c:v>0.11</c:v>
                </c:pt>
                <c:pt idx="1">
                  <c:v>0.24</c:v>
                </c:pt>
                <c:pt idx="2">
                  <c:v>-0.09</c:v>
                </c:pt>
                <c:pt idx="3">
                  <c:v>0.08</c:v>
                </c:pt>
                <c:pt idx="4">
                  <c:v>0.11</c:v>
                </c:pt>
                <c:pt idx="5">
                  <c:v>0.12</c:v>
                </c:pt>
                <c:pt idx="6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A6-4692-85FA-38FEEB8F94DF}"/>
            </c:ext>
          </c:extLst>
        </c:ser>
        <c:ser>
          <c:idx val="5"/>
          <c:order val="1"/>
          <c:tx>
            <c:strRef>
              <c:f>Лист1!$Q$17</c:f>
              <c:strCache>
                <c:ptCount val="1"/>
                <c:pt idx="0">
                  <c:v>FX*</c:v>
                </c:pt>
              </c:strCache>
            </c:strRef>
          </c:tx>
          <c:spPr>
            <a:ln w="19050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7.5026811594202894E-2"/>
                  <c:y val="6.885138888888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A6-4692-85FA-38FEEB8F94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Лист1!$R$15:$X$15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2021П</c:v>
                </c:pt>
                <c:pt idx="4">
                  <c:v>2022П</c:v>
                </c:pt>
                <c:pt idx="5">
                  <c:v>2023П</c:v>
                </c:pt>
                <c:pt idx="6">
                  <c:v>2024П</c:v>
                </c:pt>
              </c:strCache>
            </c:strRef>
          </c:cat>
          <c:val>
            <c:numRef>
              <c:f>Лист1!$R$17:$X$17</c:f>
              <c:numCache>
                <c:formatCode>0.0%</c:formatCode>
                <c:ptCount val="7"/>
                <c:pt idx="0">
                  <c:v>-4.0000000000000001E-3</c:v>
                </c:pt>
                <c:pt idx="1">
                  <c:v>6.0000000000000001E-3</c:v>
                </c:pt>
                <c:pt idx="2">
                  <c:v>-0.222</c:v>
                </c:pt>
                <c:pt idx="3">
                  <c:v>-8.5000000000000006E-2</c:v>
                </c:pt>
                <c:pt idx="4" formatCode="0%">
                  <c:v>0.02</c:v>
                </c:pt>
                <c:pt idx="5" formatCode="0%">
                  <c:v>0.02</c:v>
                </c:pt>
                <c:pt idx="6" formatCode="0%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A6-4692-85FA-38FEEB8F9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085608"/>
        <c:axId val="526085936"/>
      </c:lineChart>
      <c:catAx>
        <c:axId val="52608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085936"/>
        <c:crosses val="autoZero"/>
        <c:auto val="1"/>
        <c:lblAlgn val="ctr"/>
        <c:lblOffset val="300"/>
        <c:noMultiLvlLbl val="0"/>
      </c:catAx>
      <c:valAx>
        <c:axId val="5260859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085608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68670507246376811"/>
          <c:y val="0.20894897959183673"/>
          <c:w val="0.26465724637681159"/>
          <c:h val="0.11503147996071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r">
              <a:defRPr sz="1200"/>
            </a:lvl1pPr>
          </a:lstStyle>
          <a:p>
            <a:fld id="{E742475D-F5A0-49F5-8FD0-3961E55FBE3B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3425"/>
            <a:ext cx="4903787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2" tIns="45541" rIns="91082" bIns="455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30"/>
            <a:ext cx="5388610" cy="4409837"/>
          </a:xfrm>
          <a:prstGeom prst="rect">
            <a:avLst/>
          </a:prstGeom>
        </p:spPr>
        <p:txBody>
          <a:bodyPr vert="horz" lIns="91082" tIns="45541" rIns="91082" bIns="455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6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07956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r">
              <a:defRPr sz="1200"/>
            </a:lvl1pPr>
          </a:lstStyle>
          <a:p>
            <a:fld id="{D3087B23-48F9-42DA-98FC-DEBEA040E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1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4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46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9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21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64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9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2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Материалы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 НС     </a:t>
              </a:r>
              <a:r>
                <a:rPr lang="ru-RU" sz="12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льфа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-Банк Беларусь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44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7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0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19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45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5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1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258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17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95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20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8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95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94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3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209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Материалы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 НС     </a:t>
              </a:r>
              <a:r>
                <a:rPr lang="ru-RU" sz="12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льфа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-Банк Беларусь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44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769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8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0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5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08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194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40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452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5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1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258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179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95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20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8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95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94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3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796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55" r:id="rId14"/>
    <p:sldLayoutId id="2147483709" r:id="rId15"/>
    <p:sldLayoutId id="2147483842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8046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796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21.04.2023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DFDCB7"/>
                </a:solidFill>
              </a:rPr>
              <a:pPr/>
              <a:t>21.04.2023</a:t>
            </a:fld>
            <a:endParaRPr lang="ru-RU">
              <a:solidFill>
                <a:srgbClr val="DFDCB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8046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412776"/>
            <a:ext cx="7543800" cy="28948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+mn-lt"/>
                <a:cs typeface="Times New Roman" pitchFamily="18" charset="0"/>
              </a:rPr>
              <a:t>Стратегический план развития</a:t>
            </a:r>
          </a:p>
          <a:p>
            <a:r>
              <a:rPr lang="ru-RU" sz="3600" b="1" dirty="0" smtClean="0">
                <a:latin typeface="+mn-lt"/>
                <a:cs typeface="Times New Roman" pitchFamily="18" charset="0"/>
              </a:rPr>
              <a:t>ЗАО «Альфа-Банк» на 2022-2024 годы</a:t>
            </a:r>
            <a:endParaRPr lang="ru-RU" sz="3600" dirty="0" smtClean="0">
              <a:solidFill>
                <a:srgbClr val="D2533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8015" y="332656"/>
            <a:ext cx="36578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УТВЕРЖДЕНО</a:t>
            </a:r>
            <a:endParaRPr lang="en-US" b="1" dirty="0"/>
          </a:p>
          <a:p>
            <a:r>
              <a:rPr lang="ru-RU" dirty="0"/>
              <a:t>протокол Наблюдательного совета </a:t>
            </a:r>
            <a:endParaRPr lang="en-US" b="1" dirty="0"/>
          </a:p>
          <a:p>
            <a:r>
              <a:rPr lang="ru-RU" dirty="0"/>
              <a:t>ЗАО “Альфа-Банк”</a:t>
            </a:r>
            <a:endParaRPr lang="en-US" b="1" dirty="0"/>
          </a:p>
          <a:p>
            <a:r>
              <a:rPr lang="ru-RU" dirty="0" smtClean="0"/>
              <a:t>24.03.2022 </a:t>
            </a:r>
            <a:r>
              <a:rPr lang="ru-RU" dirty="0"/>
              <a:t>№ </a:t>
            </a:r>
            <a:r>
              <a:rPr lang="ru-RU" dirty="0" smtClean="0"/>
              <a:t>9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>
            <a:off x="5992419" y="4719432"/>
            <a:ext cx="152179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121" y="383138"/>
            <a:ext cx="7620000" cy="600920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Общая информация о действующем банке</a:t>
            </a:r>
            <a:endParaRPr lang="en-US" sz="28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31796" y="5744530"/>
            <a:ext cx="475980" cy="396240"/>
          </a:xfrm>
        </p:spPr>
        <p:txBody>
          <a:bodyPr/>
          <a:lstStyle/>
          <a:p>
            <a:fld id="{40438236-5C7E-4EA1-BD71-200CBE40BD83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31" idx="4"/>
          </p:cNvCxnSpPr>
          <p:nvPr/>
        </p:nvCxnSpPr>
        <p:spPr>
          <a:xfrm>
            <a:off x="911731" y="4713362"/>
            <a:ext cx="5076000" cy="0"/>
          </a:xfrm>
          <a:prstGeom prst="line">
            <a:avLst/>
          </a:prstGeom>
          <a:ln w="190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839723" y="464135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480" y="4767720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28.01.1999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17499" y="4291988"/>
            <a:ext cx="0" cy="324000"/>
          </a:xfrm>
          <a:prstGeom prst="line">
            <a:avLst/>
          </a:prstGeom>
          <a:ln w="1905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387" y="3381323"/>
            <a:ext cx="2752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ЗАО «Банк международной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торговли и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инвестиций»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зарегистрирован Национальным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банком Республики Беларусь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85308" y="5326091"/>
            <a:ext cx="260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изменение наименования с ЗАО «Банк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международной торговли и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инвестиций» на</a:t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ЗАО «Альфа-Банк» </a:t>
            </a:r>
            <a:endParaRPr lang="ru-RU" sz="1400" dirty="0"/>
          </a:p>
        </p:txBody>
      </p:sp>
      <p:sp>
        <p:nvSpPr>
          <p:cNvPr id="16" name="Овал 15"/>
          <p:cNvSpPr/>
          <p:nvPr/>
        </p:nvSpPr>
        <p:spPr>
          <a:xfrm>
            <a:off x="2586624" y="464135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27938" y="4767720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13.11.2008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90673" y="1173024"/>
            <a:ext cx="804664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Банк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зарегистрирован Национальным банком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Республики Беларусь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28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.01.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1999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, регистрационный номер 58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Лицензия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 осуществление банковской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деятельности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22 выдана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Национальным банком Республики Беларусь 22.07.2014 г. 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Регистрационный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номер в Едином государственном регистре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юридических лиц и индивидуальных предпринимателей: 101541947.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S.W.I.F.T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: ALFABY2X 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458800" y="464135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100114" y="4767720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14.06.2013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2649" y="3343825"/>
            <a:ext cx="3119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арегистрировано присоединение 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ЗАО «Альфа-Банк </a:t>
            </a:r>
            <a:r>
              <a:rPr lang="ru-RU" sz="1400" dirty="0" err="1">
                <a:solidFill>
                  <a:schemeClr val="accent3">
                    <a:lumMod val="50000"/>
                  </a:schemeClr>
                </a:solidFill>
              </a:rPr>
              <a:t>Финанс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(до 06.03.2013 – ЗАО «</a:t>
            </a:r>
            <a:r>
              <a:rPr lang="ru-RU" sz="1400" dirty="0" err="1" smtClean="0">
                <a:solidFill>
                  <a:schemeClr val="accent3">
                    <a:lumMod val="50000"/>
                  </a:schemeClr>
                </a:solidFill>
              </a:rPr>
              <a:t>Белросбанк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»)</a:t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к ЗАО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«Альфа-Банк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905352" y="464135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474658" y="4767720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14.09.2018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64088" y="5326091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арегистрировано присоединение</a:t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ОАО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«НКФО </a:t>
            </a:r>
            <a:r>
              <a:rPr lang="ru-RU" sz="1400" dirty="0" err="1">
                <a:solidFill>
                  <a:schemeClr val="accent3">
                    <a:lumMod val="50000"/>
                  </a:schemeClr>
                </a:solidFill>
              </a:rPr>
              <a:t>Хоум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 Кредит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к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ЗАО «Альфа-Банк»</a:t>
            </a:r>
          </a:p>
        </p:txBody>
      </p:sp>
      <p:sp>
        <p:nvSpPr>
          <p:cNvPr id="31" name="Овал 30"/>
          <p:cNvSpPr/>
          <p:nvPr/>
        </p:nvSpPr>
        <p:spPr>
          <a:xfrm>
            <a:off x="7495921" y="464135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7137235" y="4767720"/>
            <a:ext cx="1494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к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онец апреля-май 2022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23352" y="3332780"/>
            <a:ext cx="1966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планируется присоединение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</a:rPr>
              <a:t>Франсабанк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» ОАО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к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ЗАО «Альфа-Банк»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538523" y="4291988"/>
            <a:ext cx="0" cy="324000"/>
          </a:xfrm>
          <a:prstGeom prst="line">
            <a:avLst/>
          </a:prstGeom>
          <a:ln w="1905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574331" y="4291988"/>
            <a:ext cx="0" cy="324000"/>
          </a:xfrm>
          <a:prstGeom prst="line">
            <a:avLst/>
          </a:prstGeom>
          <a:ln w="1905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654859" y="5050940"/>
            <a:ext cx="0" cy="324000"/>
          </a:xfrm>
          <a:prstGeom prst="line">
            <a:avLst/>
          </a:prstGeom>
          <a:ln w="1905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974131" y="5050940"/>
            <a:ext cx="0" cy="324000"/>
          </a:xfrm>
          <a:prstGeom prst="line">
            <a:avLst/>
          </a:prstGeom>
          <a:ln w="1905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98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309839" y="332656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  <a:t>Видение и стратегические цели на 2024 год</a:t>
            </a:r>
            <a:endParaRPr kumimoji="0" lang="ru-RU" sz="28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3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839" y="1187926"/>
            <a:ext cx="8064897" cy="7098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Частный Банк №</a:t>
            </a:r>
            <a:r>
              <a:rPr lang="ru-RU" b="1" dirty="0" smtClean="0"/>
              <a:t>1</a:t>
            </a:r>
          </a:p>
          <a:p>
            <a:pPr algn="ctr"/>
            <a:r>
              <a:rPr lang="ru-RU" b="1" dirty="0" smtClean="0"/>
              <a:t>лидирующий мобильный банк </a:t>
            </a:r>
            <a:r>
              <a:rPr lang="ru-RU" b="1" dirty="0"/>
              <a:t>для физических и юридических лиц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863" y="1897727"/>
            <a:ext cx="820891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/>
              <a:t>Лидер </a:t>
            </a:r>
            <a:r>
              <a:rPr lang="ru-RU" sz="1600" dirty="0" err="1" smtClean="0"/>
              <a:t>инновационности</a:t>
            </a:r>
            <a:r>
              <a:rPr lang="ru-RU" sz="1600" dirty="0" smtClean="0"/>
              <a:t> и </a:t>
            </a:r>
            <a:r>
              <a:rPr lang="ru-RU" sz="1600" dirty="0" err="1"/>
              <a:t>клиентоориентированности</a:t>
            </a:r>
            <a:r>
              <a:rPr lang="ru-RU" sz="1600" dirty="0"/>
              <a:t>. Когда Банк – больше, чем </a:t>
            </a:r>
            <a:r>
              <a:rPr lang="ru-RU" sz="1600" dirty="0" smtClean="0"/>
              <a:t>банк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/>
              <a:t>Лучшая </a:t>
            </a:r>
            <a:r>
              <a:rPr lang="ru-RU" sz="1600" dirty="0"/>
              <a:t>команда для лучшего банка. В ТОП-3 работодателей для банков и ИТ</a:t>
            </a:r>
          </a:p>
          <a:p>
            <a:pPr>
              <a:spcAft>
                <a:spcPts val="600"/>
              </a:spcAft>
            </a:pPr>
            <a:endParaRPr lang="ru-RU" sz="1600" dirty="0" smtClean="0"/>
          </a:p>
          <a:p>
            <a:pPr>
              <a:spcAft>
                <a:spcPts val="600"/>
              </a:spcAft>
            </a:pPr>
            <a:r>
              <a:rPr lang="ru-RU" sz="1600" dirty="0" smtClean="0"/>
              <a:t>Для </a:t>
            </a:r>
            <a:r>
              <a:rPr lang="ru-RU" sz="1600" dirty="0"/>
              <a:t>реализации Стратегии запускается </a:t>
            </a:r>
            <a:r>
              <a:rPr lang="en-US" sz="1600" dirty="0" smtClean="0"/>
              <a:t>6 </a:t>
            </a:r>
            <a:r>
              <a:rPr lang="ru-RU" sz="1600" dirty="0" smtClean="0"/>
              <a:t>стратегически</a:t>
            </a:r>
            <a:r>
              <a:rPr lang="ru-RU" sz="1600" dirty="0"/>
              <a:t>х</a:t>
            </a:r>
            <a:r>
              <a:rPr lang="ru-RU" sz="1600" dirty="0" smtClean="0"/>
              <a:t> инициатив:</a:t>
            </a:r>
            <a:endParaRPr lang="ru-RU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50" b="1" u="sng" dirty="0"/>
              <a:t>Клиенты:</a:t>
            </a:r>
            <a:r>
              <a:rPr lang="ru-RU" sz="1600" b="1" dirty="0" smtClean="0"/>
              <a:t> </a:t>
            </a:r>
            <a:r>
              <a:rPr lang="ru-RU" sz="1600" dirty="0" smtClean="0"/>
              <a:t>лучший </a:t>
            </a:r>
            <a:r>
              <a:rPr lang="en-US" sz="1600" dirty="0" smtClean="0"/>
              <a:t>NPS (Net Promoter Score)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smtClean="0"/>
              <a:t>рынке;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50" b="1" u="sng" dirty="0"/>
              <a:t>Digital Inside</a:t>
            </a:r>
            <a:r>
              <a:rPr lang="ru-RU" sz="1650" b="1" u="sng" dirty="0"/>
              <a:t> – </a:t>
            </a:r>
            <a:r>
              <a:rPr lang="en-US" sz="1650" b="1" u="sng" dirty="0"/>
              <a:t>Digital Outside</a:t>
            </a:r>
            <a:r>
              <a:rPr lang="ru-RU" sz="1650" b="1" u="sng" dirty="0"/>
              <a:t>:</a:t>
            </a:r>
            <a:r>
              <a:rPr lang="ru-RU" sz="1650" b="1" dirty="0"/>
              <a:t> </a:t>
            </a:r>
            <a:r>
              <a:rPr lang="ru-RU" sz="1600" dirty="0" smtClean="0"/>
              <a:t>цифровая </a:t>
            </a:r>
            <a:r>
              <a:rPr lang="ru-RU" sz="1600" dirty="0"/>
              <a:t>трансформация </a:t>
            </a:r>
            <a:r>
              <a:rPr lang="ru-RU" sz="1600" dirty="0" smtClean="0"/>
              <a:t>клиентских и внутренних процессов, </a:t>
            </a:r>
            <a:r>
              <a:rPr lang="ru-RU" sz="1600" dirty="0"/>
              <a:t>доступность 100% продуктов и операций </a:t>
            </a:r>
            <a:r>
              <a:rPr lang="en-US" sz="1600" dirty="0" smtClean="0"/>
              <a:t>online</a:t>
            </a:r>
            <a:r>
              <a:rPr lang="ru-RU" sz="1600" dirty="0" smtClean="0"/>
              <a:t>;</a:t>
            </a:r>
            <a:r>
              <a:rPr lang="ru-RU" dirty="0"/>
              <a:t> </a:t>
            </a:r>
            <a:endParaRPr lang="ru-RU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50" b="1" u="sng" dirty="0" smtClean="0"/>
              <a:t>Партнерства</a:t>
            </a:r>
            <a:r>
              <a:rPr lang="ru-RU" sz="1650" b="1" u="sng" dirty="0"/>
              <a:t>:</a:t>
            </a:r>
            <a:r>
              <a:rPr lang="ru-RU" sz="1700" b="1" dirty="0" smtClean="0"/>
              <a:t> </a:t>
            </a:r>
            <a:r>
              <a:rPr lang="ru-RU" sz="1600" dirty="0" smtClean="0"/>
              <a:t>источник </a:t>
            </a:r>
            <a:r>
              <a:rPr lang="ru-RU" sz="1600" dirty="0"/>
              <a:t>роста </a:t>
            </a:r>
            <a:r>
              <a:rPr lang="en-US" sz="1600" dirty="0"/>
              <a:t>LTV</a:t>
            </a:r>
            <a:r>
              <a:rPr lang="ru-RU" sz="1600" dirty="0"/>
              <a:t> и клиентской базы в </a:t>
            </a:r>
            <a:r>
              <a:rPr lang="ru-RU" sz="1600" dirty="0" smtClean="0"/>
              <a:t>розничном </a:t>
            </a:r>
            <a:r>
              <a:rPr lang="ru-RU" sz="1600" dirty="0"/>
              <a:t>и </a:t>
            </a:r>
            <a:r>
              <a:rPr lang="ru-RU" sz="1600" dirty="0" smtClean="0"/>
              <a:t>массовом бизнесах;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50" b="1" u="sng" dirty="0"/>
              <a:t>Data</a:t>
            </a:r>
            <a:r>
              <a:rPr lang="ru-RU" sz="1650" b="1" u="sng" dirty="0"/>
              <a:t>-</a:t>
            </a:r>
            <a:r>
              <a:rPr lang="en-US" sz="1650" b="1" u="sng" dirty="0"/>
              <a:t>driven organization</a:t>
            </a:r>
            <a:r>
              <a:rPr lang="ru-RU" sz="1650" b="1" u="sng" dirty="0"/>
              <a:t>:</a:t>
            </a:r>
            <a:r>
              <a:rPr lang="ru-RU" sz="1650" b="1" dirty="0"/>
              <a:t> </a:t>
            </a:r>
            <a:r>
              <a:rPr lang="ru-RU" sz="1600" dirty="0" smtClean="0"/>
              <a:t>умение работать с данными как источник </a:t>
            </a:r>
            <a:r>
              <a:rPr lang="ru-RU" sz="1600" dirty="0"/>
              <a:t>роста бизнеса и повышения </a:t>
            </a:r>
            <a:r>
              <a:rPr lang="ru-RU" sz="1600" dirty="0" smtClean="0"/>
              <a:t>эффективности;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50" b="1" u="sng" dirty="0"/>
              <a:t>Люди:</a:t>
            </a:r>
            <a:r>
              <a:rPr lang="ru-RU" sz="1700" b="1" dirty="0"/>
              <a:t> </a:t>
            </a:r>
            <a:r>
              <a:rPr lang="ru-RU" sz="1600" dirty="0"/>
              <a:t>команда высокоэффективных </a:t>
            </a:r>
            <a:r>
              <a:rPr lang="ru-RU" sz="1600" dirty="0" smtClean="0"/>
              <a:t>профессионалов, </a:t>
            </a:r>
            <a:r>
              <a:rPr lang="ru-RU" sz="1600" dirty="0"/>
              <a:t>ориентированная на постоянное развитие и внедрение </a:t>
            </a:r>
            <a:r>
              <a:rPr lang="ru-RU" sz="1600" dirty="0" smtClean="0"/>
              <a:t>инноваций, </a:t>
            </a:r>
            <a:r>
              <a:rPr lang="ru-RU" sz="1600" dirty="0"/>
              <a:t>л</a:t>
            </a:r>
            <a:r>
              <a:rPr lang="ru-RU" sz="1600" dirty="0" smtClean="0"/>
              <a:t>учший </a:t>
            </a:r>
            <a:r>
              <a:rPr lang="en-US" sz="1600" dirty="0"/>
              <a:t>Employee </a:t>
            </a:r>
            <a:r>
              <a:rPr lang="en-US" sz="1600" dirty="0" smtClean="0"/>
              <a:t>Experience</a:t>
            </a:r>
            <a:r>
              <a:rPr lang="ru-RU" sz="1600" dirty="0" smtClean="0"/>
              <a:t>;</a:t>
            </a:r>
            <a:endParaRPr lang="ru-RU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50" b="1" u="sng" dirty="0"/>
              <a:t>Управление изменениями:</a:t>
            </a:r>
            <a:r>
              <a:rPr lang="ru-RU" sz="1650" dirty="0" smtClean="0"/>
              <a:t> </a:t>
            </a:r>
            <a:r>
              <a:rPr lang="ru-RU" sz="1600" dirty="0" smtClean="0"/>
              <a:t>внедрение инструментов </a:t>
            </a:r>
            <a:r>
              <a:rPr lang="en-US" sz="1600" dirty="0"/>
              <a:t>Scrum</a:t>
            </a:r>
            <a:r>
              <a:rPr lang="ru-RU" sz="1600" dirty="0"/>
              <a:t>, </a:t>
            </a:r>
            <a:r>
              <a:rPr lang="en-US" sz="1600" dirty="0"/>
              <a:t>Agile</a:t>
            </a:r>
            <a:r>
              <a:rPr lang="ru-RU" sz="1600" dirty="0"/>
              <a:t>, </a:t>
            </a:r>
            <a:r>
              <a:rPr lang="en-US" sz="1600" dirty="0" smtClean="0"/>
              <a:t>Lean</a:t>
            </a:r>
            <a:r>
              <a:rPr lang="ru-RU" sz="1600" dirty="0"/>
              <a:t> </a:t>
            </a:r>
            <a:r>
              <a:rPr lang="ru-RU" sz="1600" dirty="0" smtClean="0"/>
              <a:t>для повышения эффективности </a:t>
            </a:r>
            <a:r>
              <a:rPr lang="ru-RU" sz="1600" dirty="0"/>
              <a:t>бизнеса и </a:t>
            </a:r>
            <a:r>
              <a:rPr lang="ru-RU" sz="1600" dirty="0" smtClean="0"/>
              <a:t>сокращения сроков </a:t>
            </a:r>
            <a:r>
              <a:rPr lang="ru-RU" sz="1600" dirty="0"/>
              <a:t>ввода новых продуктов на </a:t>
            </a:r>
            <a:r>
              <a:rPr lang="ru-RU" sz="1600" dirty="0" smtClean="0"/>
              <a:t>рынок.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196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544" y="404664"/>
            <a:ext cx="7620000" cy="600920"/>
          </a:xfrm>
        </p:spPr>
        <p:txBody>
          <a:bodyPr/>
          <a:lstStyle/>
          <a:p>
            <a:r>
              <a:rPr lang="ru-RU" sz="2800" b="1" dirty="0">
                <a:latin typeface="+mn-lt"/>
              </a:rPr>
              <a:t>Позиция Банка на рынке Республики Беларусь</a:t>
            </a:r>
            <a:endParaRPr lang="en-US" sz="28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151910"/>
              </p:ext>
            </p:extLst>
          </p:nvPr>
        </p:nvGraphicFramePr>
        <p:xfrm>
          <a:off x="323528" y="1196752"/>
          <a:ext cx="8208911" cy="5327904"/>
        </p:xfrm>
        <a:graphic>
          <a:graphicData uri="http://schemas.openxmlformats.org/drawingml/2006/table">
            <a:tbl>
              <a:tblPr firstRow="1" firstCol="1" bandRow="1"/>
              <a:tblGrid>
                <a:gridCol w="5333212">
                  <a:extLst>
                    <a:ext uri="{9D8B030D-6E8A-4147-A177-3AD203B41FA5}">
                      <a16:colId xmlns:a16="http://schemas.microsoft.com/office/drawing/2014/main" val="2956047234"/>
                    </a:ext>
                  </a:extLst>
                </a:gridCol>
                <a:gridCol w="1004171">
                  <a:extLst>
                    <a:ext uri="{9D8B030D-6E8A-4147-A177-3AD203B41FA5}">
                      <a16:colId xmlns:a16="http://schemas.microsoft.com/office/drawing/2014/main" val="2684276743"/>
                    </a:ext>
                  </a:extLst>
                </a:gridCol>
                <a:gridCol w="1004171">
                  <a:extLst>
                    <a:ext uri="{9D8B030D-6E8A-4147-A177-3AD203B41FA5}">
                      <a16:colId xmlns:a16="http://schemas.microsoft.com/office/drawing/2014/main" val="3857031317"/>
                    </a:ext>
                  </a:extLst>
                </a:gridCol>
                <a:gridCol w="867357">
                  <a:extLst>
                    <a:ext uri="{9D8B030D-6E8A-4147-A177-3AD203B41FA5}">
                      <a16:colId xmlns:a16="http://schemas.microsoft.com/office/drawing/2014/main" val="2072494439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67022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01.01.21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01.01.22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2545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807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Активам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r>
                        <a:rPr lang="en-US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85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Капиталу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r>
                        <a:rPr lang="en-US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r>
                        <a:rPr lang="en-US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997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Кредитному портфелю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3,7%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4,0%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140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Средствам клиентов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4,8%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5,4%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350681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Корпоративный бизнес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175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активам ЮЛ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38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депозитам ЮЛ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133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средствам до востребования ЮЛ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924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средствам клиентов ЮЛ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911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документарным операциям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779554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Розничный бизнес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814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кредитам</a:t>
                      </a:r>
                      <a:b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(без недвижимости и льготных кредитов) ФЛ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kern="1200">
                        <a:solidFill>
                          <a:srgbClr val="45454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763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срочным средствам ФЛ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kern="1200">
                        <a:solidFill>
                          <a:srgbClr val="45454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162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средствам до востребования ФЛ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667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рынка по средствам ФЛ</a:t>
                      </a:r>
                      <a:endParaRPr lang="ru-RU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45454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01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35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304254" y="402288"/>
            <a:ext cx="8208912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  <a:t>Прогнозируемые темпы роста банковской системы</a:t>
            </a:r>
            <a:endParaRPr kumimoji="0" lang="ru-RU" sz="28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56612" y="5313613"/>
            <a:ext cx="475980" cy="396240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5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83402" y="6401995"/>
            <a:ext cx="2390398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НБ РБ, Альфа-Банк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746886"/>
              </p:ext>
            </p:extLst>
          </p:nvPr>
        </p:nvGraphicFramePr>
        <p:xfrm>
          <a:off x="218732" y="1439134"/>
          <a:ext cx="41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601619"/>
              </p:ext>
            </p:extLst>
          </p:nvPr>
        </p:nvGraphicFramePr>
        <p:xfrm>
          <a:off x="236996" y="3772965"/>
          <a:ext cx="41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996091"/>
              </p:ext>
            </p:extLst>
          </p:nvPr>
        </p:nvGraphicFramePr>
        <p:xfrm>
          <a:off x="4404420" y="1439134"/>
          <a:ext cx="41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358627"/>
              </p:ext>
            </p:extLst>
          </p:nvPr>
        </p:nvGraphicFramePr>
        <p:xfrm>
          <a:off x="4408710" y="3772965"/>
          <a:ext cx="41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1446" y="5975991"/>
            <a:ext cx="19175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* в долларовом эквиваленте</a:t>
            </a:r>
          </a:p>
        </p:txBody>
      </p:sp>
    </p:spTree>
    <p:extLst>
      <p:ext uri="{BB962C8B-B14F-4D97-AF65-F5344CB8AC3E}">
        <p14:creationId xmlns:p14="http://schemas.microsoft.com/office/powerpoint/2010/main" val="21956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539552" y="836712"/>
            <a:ext cx="8208912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  <a:t>Ключевые мероприятия Стратегии</a:t>
            </a:r>
            <a:b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  <a:t>Корпоративного бизнеса</a:t>
            </a:r>
            <a:endParaRPr kumimoji="0" lang="ru-RU" sz="28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6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31537"/>
            <a:ext cx="77048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50" b="1" u="sng" dirty="0"/>
              <a:t>E-commerce</a:t>
            </a:r>
            <a:r>
              <a:rPr lang="ru-RU" sz="1600" dirty="0"/>
              <a:t> </a:t>
            </a:r>
            <a:r>
              <a:rPr lang="ru-RU" sz="1600" dirty="0" smtClean="0"/>
              <a:t>(</a:t>
            </a:r>
            <a:r>
              <a:rPr lang="ru-RU" sz="1600" dirty="0"/>
              <a:t>о</a:t>
            </a:r>
            <a:r>
              <a:rPr lang="ru-RU" sz="1600" dirty="0" smtClean="0"/>
              <a:t>нлайн </a:t>
            </a:r>
            <a:r>
              <a:rPr lang="ru-RU" sz="1600" dirty="0"/>
              <a:t>подключение и управление на платформах Интернет-Банка </a:t>
            </a:r>
            <a:r>
              <a:rPr lang="ru-RU" sz="1600" dirty="0" smtClean="0"/>
              <a:t>и </a:t>
            </a:r>
            <a:r>
              <a:rPr lang="ru-RU" sz="1600" dirty="0"/>
              <a:t>Мобильного </a:t>
            </a:r>
            <a:r>
              <a:rPr lang="ru-RU" sz="1600" dirty="0" smtClean="0"/>
              <a:t>банка; подключение </a:t>
            </a:r>
            <a:r>
              <a:rPr lang="ru-RU" sz="1600" dirty="0"/>
              <a:t>к новым платежным системам </a:t>
            </a:r>
            <a:r>
              <a:rPr lang="en-US" sz="1600" dirty="0"/>
              <a:t>Union Pay</a:t>
            </a:r>
            <a:r>
              <a:rPr lang="ru-RU" sz="1600" dirty="0"/>
              <a:t>, Мир; развитие сервиса</a:t>
            </a:r>
            <a:r>
              <a:rPr lang="en-US" sz="1600" dirty="0"/>
              <a:t> 24/7</a:t>
            </a:r>
            <a:r>
              <a:rPr lang="ru-RU" sz="1600" dirty="0"/>
              <a:t>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Корпоративные карты </a:t>
            </a:r>
            <a:r>
              <a:rPr lang="ru-RU" sz="1600" dirty="0" smtClean="0"/>
              <a:t>(</a:t>
            </a:r>
            <a:r>
              <a:rPr lang="ru-RU" sz="1600" dirty="0" err="1"/>
              <a:t>ц</a:t>
            </a:r>
            <a:r>
              <a:rPr lang="ru-RU" sz="1600" dirty="0" err="1" smtClean="0"/>
              <a:t>ифровизация</a:t>
            </a:r>
            <a:r>
              <a:rPr lang="ru-RU" sz="1600" dirty="0" smtClean="0"/>
              <a:t> </a:t>
            </a:r>
            <a:r>
              <a:rPr lang="ru-RU" sz="1600" dirty="0"/>
              <a:t>процессов</a:t>
            </a:r>
            <a:r>
              <a:rPr lang="ru-RU" sz="1600" dirty="0" smtClean="0"/>
              <a:t>: онлайн </a:t>
            </a:r>
            <a:r>
              <a:rPr lang="ru-RU" sz="1600" dirty="0"/>
              <a:t>перегенерация </a:t>
            </a:r>
            <a:r>
              <a:rPr lang="ru-RU" sz="1600" dirty="0" err="1"/>
              <a:t>ПИНа</a:t>
            </a:r>
            <a:r>
              <a:rPr lang="ru-RU" sz="1600" dirty="0"/>
              <a:t>, </a:t>
            </a:r>
            <a:r>
              <a:rPr lang="ru-RU" sz="1600" dirty="0" smtClean="0"/>
              <a:t>доставка </a:t>
            </a:r>
            <a:r>
              <a:rPr lang="ru-RU" sz="1600" dirty="0"/>
              <a:t>карт </a:t>
            </a:r>
            <a:r>
              <a:rPr lang="ru-RU" sz="1600" dirty="0" smtClean="0"/>
              <a:t>почтой; онлайн </a:t>
            </a:r>
            <a:r>
              <a:rPr lang="ru-RU" sz="1600" dirty="0"/>
              <a:t>управление лимитами по </a:t>
            </a:r>
            <a:r>
              <a:rPr lang="ru-RU" sz="1600" dirty="0" smtClean="0"/>
              <a:t>карте; цифровые </a:t>
            </a:r>
            <a:r>
              <a:rPr lang="ru-RU" sz="1600" dirty="0"/>
              <a:t>карты);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Факторинг</a:t>
            </a:r>
            <a:r>
              <a:rPr lang="ru-RU" sz="1600" dirty="0"/>
              <a:t> </a:t>
            </a:r>
            <a:r>
              <a:rPr lang="ru-RU" sz="1600" dirty="0" smtClean="0"/>
              <a:t>(</a:t>
            </a:r>
            <a:r>
              <a:rPr lang="ru-RU" sz="1600" dirty="0"/>
              <a:t>а</a:t>
            </a:r>
            <a:r>
              <a:rPr lang="ru-RU" sz="1600" dirty="0" smtClean="0"/>
              <a:t>втоматизация </a:t>
            </a:r>
            <a:r>
              <a:rPr lang="ru-RU" sz="1600" dirty="0"/>
              <a:t>всех видов сделок в новом модуле; </a:t>
            </a:r>
            <a:r>
              <a:rPr lang="ru-RU" sz="1600" dirty="0" smtClean="0"/>
              <a:t>интеграция </a:t>
            </a:r>
            <a:r>
              <a:rPr lang="ru-RU" sz="1600" dirty="0"/>
              <a:t>с интернет-банкингом</a:t>
            </a:r>
            <a:r>
              <a:rPr lang="ru-RU" sz="1600" dirty="0" smtClean="0"/>
              <a:t>);</a:t>
            </a:r>
            <a:endParaRPr lang="ru-RU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Развитие электронных каналов </a:t>
            </a:r>
            <a:r>
              <a:rPr lang="ru-RU" sz="1600" dirty="0" smtClean="0"/>
              <a:t>(</a:t>
            </a:r>
            <a:r>
              <a:rPr lang="ru-RU" sz="1600" dirty="0"/>
              <a:t>и</a:t>
            </a:r>
            <a:r>
              <a:rPr lang="ru-RU" sz="1600" dirty="0" smtClean="0"/>
              <a:t>нтернет </a:t>
            </a:r>
            <a:r>
              <a:rPr lang="ru-RU" sz="1600" dirty="0" err="1" smtClean="0"/>
              <a:t>эквайринг</a:t>
            </a:r>
            <a:r>
              <a:rPr lang="ru-RU" sz="1600" dirty="0" smtClean="0"/>
              <a:t>, торговый </a:t>
            </a:r>
            <a:r>
              <a:rPr lang="ru-RU" sz="1600" dirty="0" err="1" smtClean="0"/>
              <a:t>эквайринг</a:t>
            </a:r>
            <a:r>
              <a:rPr lang="ru-RU" sz="1600" dirty="0" smtClean="0"/>
              <a:t>, онлайн овердрафт);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Сервис </a:t>
            </a:r>
            <a:r>
              <a:rPr lang="ru-RU" sz="1600" dirty="0" smtClean="0"/>
              <a:t>(</a:t>
            </a:r>
            <a:r>
              <a:rPr lang="ru-RU" sz="1600" dirty="0"/>
              <a:t>а</a:t>
            </a:r>
            <a:r>
              <a:rPr lang="ru-RU" sz="1600" dirty="0" smtClean="0"/>
              <a:t>втоматизация </a:t>
            </a:r>
            <a:r>
              <a:rPr lang="ru-RU" sz="1600" dirty="0"/>
              <a:t>процессов; система измерения удовлетворенности клиентов </a:t>
            </a:r>
            <a:r>
              <a:rPr lang="ru-RU" sz="1600" dirty="0" smtClean="0"/>
              <a:t>и корректировки </a:t>
            </a:r>
            <a:r>
              <a:rPr lang="ru-RU" sz="1600" dirty="0"/>
              <a:t>клиентских </a:t>
            </a:r>
            <a:r>
              <a:rPr lang="ru-RU" sz="1600" dirty="0" smtClean="0"/>
              <a:t>путей);</a:t>
            </a:r>
            <a:endParaRPr lang="ru-RU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Небанковские решения для развития бизнеса клиентов </a:t>
            </a:r>
            <a:r>
              <a:rPr lang="ru-RU" sz="1600" dirty="0" smtClean="0"/>
              <a:t>(развитие </a:t>
            </a:r>
            <a:r>
              <a:rPr lang="ru-RU" sz="1600" dirty="0"/>
              <a:t>сервиса </a:t>
            </a:r>
            <a:r>
              <a:rPr lang="ru-RU" sz="1600" dirty="0" smtClean="0"/>
              <a:t>Онлайн-бухгалтерия; масштабирование Альфа-</a:t>
            </a:r>
            <a:r>
              <a:rPr lang="ru-RU" sz="1600" dirty="0" err="1" smtClean="0"/>
              <a:t>ХАБа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/>
          <a:srcRect l="6153" r="6153" b="10211"/>
          <a:stretch/>
        </p:blipFill>
        <p:spPr>
          <a:xfrm>
            <a:off x="5724128" y="267260"/>
            <a:ext cx="1944216" cy="1739823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2151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539552" y="875440"/>
            <a:ext cx="8208912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  <a:t>Ключевые мероприятия Стратегии</a:t>
            </a:r>
            <a:b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  <a:t>Розничного бизнеса</a:t>
            </a:r>
            <a:endParaRPr kumimoji="0" lang="ru-RU" sz="28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7</a:t>
            </a:fld>
            <a:endParaRPr lang="ru-RU" dirty="0">
              <a:solidFill>
                <a:srgbClr val="3B3B4B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/>
          <a:srcRect l="7528" r="10468"/>
          <a:stretch/>
        </p:blipFill>
        <p:spPr>
          <a:xfrm>
            <a:off x="5940152" y="240132"/>
            <a:ext cx="1534728" cy="187153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2276872"/>
            <a:ext cx="7704856" cy="345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/>
              <a:t>Значительное улучшение </a:t>
            </a:r>
            <a:r>
              <a:rPr lang="ru-RU" sz="1650" b="1" u="sng" dirty="0"/>
              <a:t>клиентского опыта в мобильном </a:t>
            </a:r>
            <a:r>
              <a:rPr lang="ru-RU" sz="1650" b="1" u="sng" dirty="0" smtClean="0"/>
              <a:t>приложении</a:t>
            </a:r>
            <a:r>
              <a:rPr lang="ru-RU" sz="1600" dirty="0"/>
              <a:t>;</a:t>
            </a:r>
            <a:endParaRPr lang="ru-RU" sz="16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50" b="1" u="sng" dirty="0" err="1"/>
              <a:t>LifeStyle</a:t>
            </a:r>
            <a:r>
              <a:rPr lang="en-US" sz="1650" b="1" u="sng" dirty="0"/>
              <a:t> </a:t>
            </a:r>
            <a:r>
              <a:rPr lang="ru-RU" sz="1650" b="1" u="sng" dirty="0"/>
              <a:t>продукты </a:t>
            </a:r>
            <a:r>
              <a:rPr lang="ru-RU" sz="1600" dirty="0"/>
              <a:t>(партнерские интеграции</a:t>
            </a:r>
            <a:r>
              <a:rPr lang="ru-RU" sz="1600" dirty="0" smtClean="0"/>
              <a:t>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/>
              <a:t>Уникальный </a:t>
            </a:r>
            <a:r>
              <a:rPr lang="ru-RU" sz="1650" b="1" u="sng" dirty="0"/>
              <a:t>клиентский опыт при покупке в кредит в интернет магазинах </a:t>
            </a:r>
            <a:r>
              <a:rPr lang="ru-RU" sz="1600" dirty="0"/>
              <a:t>(</a:t>
            </a:r>
            <a:r>
              <a:rPr lang="en-US" sz="1600" dirty="0"/>
              <a:t>Digital POS</a:t>
            </a:r>
            <a:r>
              <a:rPr lang="ru-RU" sz="1600" dirty="0"/>
              <a:t> 2.0);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/>
              <a:t>Полноценная </a:t>
            </a:r>
            <a:r>
              <a:rPr lang="ru-RU" sz="1650" b="1" u="sng" dirty="0"/>
              <a:t>система рекомендаций на основе данных о поведение клиента </a:t>
            </a:r>
            <a:r>
              <a:rPr lang="ru-RU" sz="1600" dirty="0"/>
              <a:t>в мобильном </a:t>
            </a:r>
            <a:r>
              <a:rPr lang="ru-RU" sz="1600" dirty="0" smtClean="0"/>
              <a:t>приложении;</a:t>
            </a:r>
            <a:endParaRPr lang="ru-RU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Полноценный </a:t>
            </a:r>
            <a:r>
              <a:rPr lang="en-US" sz="1650" b="1" u="sng" dirty="0" err="1"/>
              <a:t>InApp</a:t>
            </a:r>
            <a:r>
              <a:rPr lang="ru-RU" sz="1650" b="1" u="sng" dirty="0"/>
              <a:t> </a:t>
            </a:r>
            <a:r>
              <a:rPr lang="ru-RU" sz="1650" b="1" u="sng" dirty="0" err="1"/>
              <a:t>онбординг</a:t>
            </a:r>
            <a:r>
              <a:rPr lang="ru-RU" sz="1650" b="1" u="sng" dirty="0"/>
              <a:t> </a:t>
            </a:r>
            <a:r>
              <a:rPr lang="ru-RU" sz="1600" dirty="0" smtClean="0"/>
              <a:t>клиента;</a:t>
            </a:r>
            <a:endParaRPr lang="ru-RU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Мультивалютная карта</a:t>
            </a:r>
            <a:r>
              <a:rPr lang="ru-RU" sz="1600" dirty="0"/>
              <a:t>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Обогащение данных для </a:t>
            </a:r>
            <a:r>
              <a:rPr lang="ru-RU" sz="1650" b="1" u="sng" dirty="0" err="1"/>
              <a:t>скоринга</a:t>
            </a:r>
            <a:r>
              <a:rPr lang="ru-RU" sz="1600" dirty="0"/>
              <a:t>, анализа клиентского </a:t>
            </a:r>
            <a:r>
              <a:rPr lang="ru-RU" sz="1600" dirty="0" smtClean="0"/>
              <a:t>поведения;</a:t>
            </a:r>
            <a:endParaRPr lang="ru-RU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Технологии в сервисы</a:t>
            </a:r>
            <a:r>
              <a:rPr lang="ru-RU" sz="1600" dirty="0"/>
              <a:t>: чат-боты, биометрия для идентификации и др</a:t>
            </a:r>
            <a:r>
              <a:rPr lang="ru-RU" sz="1600" dirty="0" smtClean="0"/>
              <a:t>.;</a:t>
            </a:r>
            <a:endParaRPr lang="ru-RU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50" b="1" u="sng" dirty="0"/>
              <a:t>Экосистемы вокруг клиентских </a:t>
            </a:r>
            <a:r>
              <a:rPr lang="ru-RU" sz="1650" b="1" u="sng" dirty="0" smtClean="0"/>
              <a:t>путей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429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539552" y="476672"/>
            <a:ext cx="8208912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  <a:t>Стратегия управления рисками</a:t>
            </a:r>
            <a:endParaRPr kumimoji="0" lang="ru-RU" sz="28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8</a:t>
            </a:fld>
            <a:endParaRPr lang="ru-RU" dirty="0">
              <a:solidFill>
                <a:srgbClr val="3B3B4B"/>
              </a:solidFill>
            </a:endParaRPr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5" t="4550" r="4667" b="3650"/>
          <a:stretch/>
        </p:blipFill>
        <p:spPr bwMode="auto">
          <a:xfrm rot="384081">
            <a:off x="5448011" y="124131"/>
            <a:ext cx="1661915" cy="159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4892" y="1628800"/>
            <a:ext cx="8136904" cy="510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50" b="1" u="sng" dirty="0" smtClean="0"/>
              <a:t>Корпоративный бизнес</a:t>
            </a:r>
            <a:r>
              <a:rPr lang="ru-RU" sz="1600" dirty="0" smtClean="0"/>
              <a:t>: уменьшение задолженности </a:t>
            </a:r>
            <a:r>
              <a:rPr lang="ru-RU" sz="1600" dirty="0"/>
              <a:t>финансово слабых </a:t>
            </a:r>
            <a:r>
              <a:rPr lang="ru-RU" sz="1600" dirty="0" smtClean="0"/>
              <a:t>предприятий, преимущественно финансирование оборотного капитала, повышение диверсификации </a:t>
            </a:r>
            <a:r>
              <a:rPr lang="ru-RU" sz="1600" dirty="0"/>
              <a:t>кредитного </a:t>
            </a:r>
            <a:r>
              <a:rPr lang="ru-RU" sz="1600" dirty="0" smtClean="0"/>
              <a:t>портфеля;</a:t>
            </a:r>
            <a:endParaRPr lang="ru-RU" sz="1600" dirty="0"/>
          </a:p>
          <a:p>
            <a:pPr>
              <a:spcAft>
                <a:spcPts val="1000"/>
              </a:spcAft>
            </a:pPr>
            <a:r>
              <a:rPr lang="ru-RU" sz="1650" b="1" u="sng" dirty="0" smtClean="0"/>
              <a:t>Розничный бизнес:</a:t>
            </a:r>
            <a:r>
              <a:rPr lang="ru-RU" sz="1650" b="1" dirty="0" smtClean="0"/>
              <a:t>  </a:t>
            </a:r>
            <a:r>
              <a:rPr lang="ru-RU" sz="1600" dirty="0"/>
              <a:t>смещение фокуса с </a:t>
            </a:r>
            <a:r>
              <a:rPr lang="ru-RU" sz="1600" dirty="0" smtClean="0"/>
              <a:t>кредитования </a:t>
            </a:r>
            <a:r>
              <a:rPr lang="ru-RU" sz="1600" dirty="0"/>
              <a:t>на обслуживание ежедневных операций клиентов</a:t>
            </a:r>
            <a:r>
              <a:rPr lang="ru-RU" sz="1600" dirty="0" smtClean="0"/>
              <a:t>, управление </a:t>
            </a:r>
            <a:r>
              <a:rPr lang="ru-RU" sz="1600" dirty="0"/>
              <a:t>доходностью по клиентам на всем сроке их жизни в </a:t>
            </a:r>
            <a:r>
              <a:rPr lang="ru-RU" sz="1600" dirty="0" smtClean="0"/>
              <a:t>Банке, </a:t>
            </a:r>
            <a:r>
              <a:rPr lang="ru-RU" sz="1600" dirty="0"/>
              <a:t>поддержание эффективности </a:t>
            </a:r>
            <a:r>
              <a:rPr lang="ru-RU" sz="1600" dirty="0" err="1"/>
              <a:t>аппликационого</a:t>
            </a:r>
            <a:r>
              <a:rPr lang="ru-RU" sz="1600" dirty="0"/>
              <a:t> </a:t>
            </a:r>
            <a:r>
              <a:rPr lang="ru-RU" sz="1600" dirty="0" err="1"/>
              <a:t>скоринга</a:t>
            </a:r>
            <a:r>
              <a:rPr lang="ru-RU" sz="1600" dirty="0"/>
              <a:t>, развитие процесса противодействия мошенничеству;</a:t>
            </a:r>
          </a:p>
          <a:p>
            <a:pPr>
              <a:spcAft>
                <a:spcPts val="1000"/>
              </a:spcAft>
            </a:pPr>
            <a:r>
              <a:rPr lang="ru-RU" sz="1650" b="1" u="sng" dirty="0" smtClean="0"/>
              <a:t>Управление </a:t>
            </a:r>
            <a:r>
              <a:rPr lang="ru-RU" sz="1650" b="1" u="sng" dirty="0"/>
              <a:t>ИТ-рисками:</a:t>
            </a:r>
            <a:r>
              <a:rPr lang="ru-RU" sz="1600" dirty="0"/>
              <a:t> создание собственной производственной </a:t>
            </a:r>
            <a:r>
              <a:rPr lang="ru-RU" sz="1600" dirty="0" smtClean="0"/>
              <a:t>среды </a:t>
            </a:r>
            <a:r>
              <a:rPr lang="ru-RU" sz="1600" dirty="0"/>
              <a:t>разработки </a:t>
            </a:r>
            <a:r>
              <a:rPr lang="ru-RU" sz="1600" dirty="0" smtClean="0"/>
              <a:t>ПО, </a:t>
            </a:r>
            <a:r>
              <a:rPr lang="ru-RU" sz="1600" dirty="0"/>
              <a:t>плановый поэтапный переход на </a:t>
            </a:r>
            <a:r>
              <a:rPr lang="en-US" sz="1600" dirty="0" err="1"/>
              <a:t>OpenSource</a:t>
            </a:r>
            <a:r>
              <a:rPr lang="en-US" sz="1600" dirty="0"/>
              <a:t> </a:t>
            </a:r>
            <a:r>
              <a:rPr lang="ru-RU" sz="1600" dirty="0" smtClean="0"/>
              <a:t>ПО, </a:t>
            </a:r>
            <a:r>
              <a:rPr lang="ru-RU" sz="1600" dirty="0"/>
              <a:t>выстраивание системы </a:t>
            </a:r>
            <a:r>
              <a:rPr lang="ru-RU" sz="1600" dirty="0" err="1"/>
              <a:t>рекрутинга</a:t>
            </a:r>
            <a:r>
              <a:rPr lang="ru-RU" sz="1600" dirty="0"/>
              <a:t> и удержания </a:t>
            </a:r>
            <a:r>
              <a:rPr lang="ru-RU" sz="1600" dirty="0" smtClean="0"/>
              <a:t>ИТ-персонала, </a:t>
            </a:r>
            <a:r>
              <a:rPr lang="ru-RU" sz="1600" dirty="0"/>
              <a:t>создание и развитие собственных центров </a:t>
            </a:r>
            <a:r>
              <a:rPr lang="ru-RU" sz="1600" dirty="0" smtClean="0"/>
              <a:t>ИТ-компетенций;</a:t>
            </a:r>
          </a:p>
          <a:p>
            <a:pPr>
              <a:spcAft>
                <a:spcPts val="1000"/>
              </a:spcAft>
            </a:pPr>
            <a:r>
              <a:rPr lang="ru-RU" sz="1650" b="1" u="sng" dirty="0"/>
              <a:t>Совершенствование методик и инструментов</a:t>
            </a:r>
            <a:r>
              <a:rPr lang="ru-RU" sz="1600" dirty="0"/>
              <a:t> оценки, прогнозирования и контроля существенных видов </a:t>
            </a:r>
            <a:r>
              <a:rPr lang="ru-RU" sz="1600" dirty="0" smtClean="0"/>
              <a:t>риска: кредитного </a:t>
            </a:r>
            <a:r>
              <a:rPr lang="ru-RU" sz="1600" dirty="0"/>
              <a:t>риска, риска потери ликвидности, процентного риска</a:t>
            </a:r>
            <a:r>
              <a:rPr lang="ru-RU" sz="1600" dirty="0" smtClean="0"/>
              <a:t>, </a:t>
            </a:r>
            <a:r>
              <a:rPr lang="ru-RU" sz="1600" dirty="0" err="1" smtClean="0"/>
              <a:t>страновых</a:t>
            </a:r>
            <a:r>
              <a:rPr lang="ru-RU" sz="1600" dirty="0" smtClean="0"/>
              <a:t> рисков, операционного </a:t>
            </a:r>
            <a:r>
              <a:rPr lang="ru-RU" sz="1600" dirty="0"/>
              <a:t>риска (включая ИТ-риск, </a:t>
            </a:r>
            <a:r>
              <a:rPr lang="ru-RU" sz="1600" dirty="0" err="1"/>
              <a:t>кибер</a:t>
            </a:r>
            <a:r>
              <a:rPr lang="ru-RU" sz="1600" dirty="0"/>
              <a:t>-риск, модельный </a:t>
            </a:r>
            <a:r>
              <a:rPr lang="ru-RU" sz="1600" dirty="0" smtClean="0"/>
              <a:t>риск); управление </a:t>
            </a:r>
            <a:r>
              <a:rPr lang="ru-RU" sz="1600" dirty="0"/>
              <a:t>кредитным портфелем на основе оценки доходности с учетом </a:t>
            </a:r>
            <a:r>
              <a:rPr lang="ru-RU" sz="1600" dirty="0" smtClean="0"/>
              <a:t>риска;</a:t>
            </a:r>
          </a:p>
          <a:p>
            <a:pPr>
              <a:spcAft>
                <a:spcPts val="1000"/>
              </a:spcAft>
            </a:pPr>
            <a:r>
              <a:rPr lang="ru-RU" sz="1650" b="1" u="sng" dirty="0" smtClean="0"/>
              <a:t>Совершенствование </a:t>
            </a:r>
            <a:r>
              <a:rPr lang="ru-RU" sz="1650" b="1" u="sng" dirty="0"/>
              <a:t>ИТ - архитектуры управления </a:t>
            </a:r>
            <a:r>
              <a:rPr lang="ru-RU" sz="1650" b="1" u="sng" dirty="0" smtClean="0"/>
              <a:t>рисками:</a:t>
            </a:r>
            <a:r>
              <a:rPr lang="ru-RU" sz="1650" b="1" dirty="0" smtClean="0"/>
              <a:t> </a:t>
            </a:r>
            <a:r>
              <a:rPr lang="ru-RU" sz="1600" dirty="0" smtClean="0"/>
              <a:t>развитие </a:t>
            </a:r>
            <a:r>
              <a:rPr lang="ru-RU" sz="1600" dirty="0"/>
              <a:t>приложения для анализа, стресс-тестирования кредитного риска, управления проблемной задолженностью</a:t>
            </a:r>
            <a:r>
              <a:rPr lang="ru-RU" sz="1600" dirty="0" smtClean="0"/>
              <a:t>, </a:t>
            </a:r>
            <a:r>
              <a:rPr lang="ru-RU" sz="1600" dirty="0"/>
              <a:t>формирование хранилища данных и инфраструктуры для создания транзакционных </a:t>
            </a:r>
            <a:r>
              <a:rPr lang="ru-RU" sz="1600" dirty="0" err="1" smtClean="0"/>
              <a:t>скорингов</a:t>
            </a:r>
            <a:r>
              <a:rPr lang="ru-RU" sz="1600" dirty="0" smtClean="0"/>
              <a:t>, применение  </a:t>
            </a:r>
            <a:r>
              <a:rPr lang="ru-RU" sz="1600" dirty="0"/>
              <a:t>технологий </a:t>
            </a:r>
            <a:r>
              <a:rPr lang="ru-RU" sz="1600" dirty="0" err="1"/>
              <a:t>data</a:t>
            </a:r>
            <a:r>
              <a:rPr lang="ru-RU" sz="1600" dirty="0"/>
              <a:t> </a:t>
            </a:r>
            <a:r>
              <a:rPr lang="ru-RU" sz="1600" dirty="0" err="1"/>
              <a:t>science</a:t>
            </a:r>
            <a:r>
              <a:rPr lang="ru-RU" sz="1600" dirty="0"/>
              <a:t> и </a:t>
            </a:r>
            <a:r>
              <a:rPr lang="ru-RU" sz="1600" dirty="0" err="1"/>
              <a:t>machine</a:t>
            </a:r>
            <a:r>
              <a:rPr lang="ru-RU" sz="1600" dirty="0"/>
              <a:t> </a:t>
            </a:r>
            <a:r>
              <a:rPr lang="ru-RU" sz="1600" dirty="0" err="1" smtClean="0"/>
              <a:t>learning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61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395536" y="734184"/>
            <a:ext cx="8208912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-100" dirty="0" smtClean="0">
                <a:solidFill>
                  <a:schemeClr val="tx2"/>
                </a:solidFill>
                <a:ea typeface="+mj-ea"/>
                <a:cs typeface="+mj-cs"/>
              </a:rPr>
              <a:t>Финансовые аспекты стратегии</a:t>
            </a:r>
            <a:endParaRPr kumimoji="0" lang="ru-RU" sz="28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9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296934"/>
            <a:ext cx="8312355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0"/>
              </a:spcAft>
            </a:pPr>
            <a:r>
              <a:rPr lang="ru-RU" dirty="0" smtClean="0"/>
              <a:t>Прирост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активов</a:t>
            </a:r>
            <a:r>
              <a:rPr lang="ru-RU" dirty="0" smtClean="0"/>
              <a:t> за период с 2022 по 2024 год планируется на уровне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39%</a:t>
            </a:r>
            <a:r>
              <a:rPr lang="ru-RU" dirty="0" smtClean="0"/>
              <a:t>;</a:t>
            </a:r>
          </a:p>
          <a:p>
            <a:pPr>
              <a:spcAft>
                <a:spcPts val="20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Кредитный портфель </a:t>
            </a:r>
            <a:r>
              <a:rPr lang="ru-RU" dirty="0" smtClean="0"/>
              <a:t>по розничным и корпоративным клиентам Банка к 2024 должен прирасти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35% </a:t>
            </a:r>
            <a:r>
              <a:rPr lang="ru-RU" dirty="0" smtClean="0"/>
              <a:t>по сравнению с 2021 годом;</a:t>
            </a:r>
          </a:p>
          <a:p>
            <a:pPr>
              <a:spcAft>
                <a:spcPts val="2000"/>
              </a:spcAft>
            </a:pPr>
            <a:r>
              <a:rPr lang="ru-RU" dirty="0" smtClean="0"/>
              <a:t>Прирост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капитала</a:t>
            </a:r>
            <a:r>
              <a:rPr lang="ru-RU" dirty="0" smtClean="0"/>
              <a:t> </a:t>
            </a:r>
            <a:r>
              <a:rPr lang="ru-RU" dirty="0"/>
              <a:t>за период с 2022 </a:t>
            </a:r>
            <a:r>
              <a:rPr lang="ru-RU" dirty="0" smtClean="0"/>
              <a:t>по </a:t>
            </a:r>
            <a:r>
              <a:rPr lang="ru-RU" dirty="0"/>
              <a:t>2024 </a:t>
            </a:r>
            <a:r>
              <a:rPr lang="ru-RU" dirty="0" smtClean="0"/>
              <a:t>год </a:t>
            </a:r>
            <a:r>
              <a:rPr lang="ru-RU" dirty="0"/>
              <a:t>ожидается </a:t>
            </a:r>
            <a:r>
              <a:rPr lang="ru-RU" dirty="0" smtClean="0"/>
              <a:t>на уровне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69%</a:t>
            </a:r>
            <a:r>
              <a:rPr lang="ru-RU" dirty="0" smtClean="0"/>
              <a:t>;</a:t>
            </a:r>
          </a:p>
          <a:p>
            <a:pPr>
              <a:spcAft>
                <a:spcPts val="20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Нормативный капитал </a:t>
            </a:r>
            <a:r>
              <a:rPr lang="ru-RU" dirty="0" smtClean="0"/>
              <a:t>на конец 2024 года ожидается на уровне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1 006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млн. рублей</a:t>
            </a:r>
            <a:r>
              <a:rPr lang="ru-RU" dirty="0" smtClean="0"/>
              <a:t>;</a:t>
            </a:r>
          </a:p>
          <a:p>
            <a:pPr>
              <a:spcAft>
                <a:spcPts val="240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Достаточность нормативного капитала </a:t>
            </a:r>
            <a:r>
              <a:rPr lang="ru-RU" dirty="0" smtClean="0"/>
              <a:t>в </a:t>
            </a:r>
            <a:r>
              <a:rPr lang="en-US" dirty="0" smtClean="0"/>
              <a:t>202</a:t>
            </a:r>
            <a:r>
              <a:rPr lang="ru-RU" dirty="0" smtClean="0"/>
              <a:t>2</a:t>
            </a:r>
            <a:r>
              <a:rPr lang="en-US" dirty="0" smtClean="0"/>
              <a:t>-</a:t>
            </a:r>
            <a:r>
              <a:rPr lang="ru-RU" dirty="0" smtClean="0"/>
              <a:t>2024 гг. прогнозируется на уровне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менее 1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,2%</a:t>
            </a:r>
            <a:r>
              <a:rPr lang="ru-RU" dirty="0" smtClean="0"/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453336"/>
            <a:ext cx="7992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* Данные по международным стандартам финансовой </a:t>
            </a:r>
            <a:r>
              <a:rPr lang="ru-RU" sz="1100" dirty="0" smtClean="0"/>
              <a:t>отчетности в </a:t>
            </a:r>
            <a:r>
              <a:rPr lang="ru-RU" sz="1100" dirty="0" err="1" smtClean="0"/>
              <a:t>экв</a:t>
            </a:r>
            <a:r>
              <a:rPr lang="ru-RU" sz="1100" dirty="0" smtClean="0"/>
              <a:t>. </a:t>
            </a:r>
            <a:r>
              <a:rPr lang="en-US" sz="1100" dirty="0" smtClean="0"/>
              <a:t>BYN</a:t>
            </a:r>
            <a:r>
              <a:rPr lang="ru-RU" sz="1100" dirty="0" smtClean="0"/>
              <a:t> </a:t>
            </a:r>
            <a:endParaRPr lang="en-US" sz="1100" dirty="0"/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2" t="7442" r="9302" b="10698"/>
          <a:stretch/>
        </p:blipFill>
        <p:spPr bwMode="auto">
          <a:xfrm>
            <a:off x="5076056" y="543016"/>
            <a:ext cx="266429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47968</TotalTime>
  <Words>1001</Words>
  <Application>Microsoft Office PowerPoint</Application>
  <PresentationFormat>Экран (4:3)</PresentationFormat>
  <Paragraphs>165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Calibri</vt:lpstr>
      <vt:lpstr>Cambria</vt:lpstr>
      <vt:lpstr>Times New Roman</vt:lpstr>
      <vt:lpstr>Wingdings</vt:lpstr>
      <vt:lpstr>4_Соседство</vt:lpstr>
      <vt:lpstr>Тема1</vt:lpstr>
      <vt:lpstr>5_Соседство</vt:lpstr>
      <vt:lpstr>10_Соседство</vt:lpstr>
      <vt:lpstr>1_Тема1</vt:lpstr>
      <vt:lpstr>2_Тема1</vt:lpstr>
      <vt:lpstr>6_Соседство</vt:lpstr>
      <vt:lpstr>11_Соседство</vt:lpstr>
      <vt:lpstr>Презентация PowerPoint</vt:lpstr>
      <vt:lpstr>Общая информация о действующем банке</vt:lpstr>
      <vt:lpstr>Презентация PowerPoint</vt:lpstr>
      <vt:lpstr>Позиция Банка на рынке Республики Беларусь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Alfa-Bank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Материалы НС</dc:subject>
  <dc:creator>Chikulaeva Elena</dc:creator>
  <cp:lastModifiedBy>Беляй Александр Геннадьевич</cp:lastModifiedBy>
  <cp:revision>2873</cp:revision>
  <cp:lastPrinted>2014-08-13T08:28:41Z</cp:lastPrinted>
  <dcterms:created xsi:type="dcterms:W3CDTF">2014-01-22T07:40:31Z</dcterms:created>
  <dcterms:modified xsi:type="dcterms:W3CDTF">2023-04-21T13:02:23Z</dcterms:modified>
</cp:coreProperties>
</file>