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0" r:id="rId2"/>
    <p:sldMasterId id="2147483749" r:id="rId3"/>
  </p:sldMasterIdLst>
  <p:notesMasterIdLst>
    <p:notesMasterId r:id="rId13"/>
  </p:notesMasterIdLst>
  <p:sldIdLst>
    <p:sldId id="355" r:id="rId4"/>
    <p:sldId id="359" r:id="rId5"/>
    <p:sldId id="360" r:id="rId6"/>
    <p:sldId id="361" r:id="rId7"/>
    <p:sldId id="362" r:id="rId8"/>
    <p:sldId id="363" r:id="rId9"/>
    <p:sldId id="365" r:id="rId10"/>
    <p:sldId id="366" r:id="rId11"/>
    <p:sldId id="364" r:id="rId1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FC2A38C-CFD4-41EE-9FD5-12F63F85017F}">
          <p14:sldIdLst>
            <p14:sldId id="355"/>
            <p14:sldId id="359"/>
            <p14:sldId id="360"/>
            <p14:sldId id="361"/>
            <p14:sldId id="362"/>
            <p14:sldId id="363"/>
            <p14:sldId id="365"/>
            <p14:sldId id="366"/>
            <p14:sldId id="364"/>
          </p14:sldIdLst>
        </p14:section>
        <p14:section name="Раздел без заголовка" id="{B5550A9E-341D-4557-B083-0C9E70B605E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047" autoAdjust="0"/>
  </p:normalViewPr>
  <p:slideViewPr>
    <p:cSldViewPr>
      <p:cViewPr varScale="1">
        <p:scale>
          <a:sx n="115" d="100"/>
          <a:sy n="115" d="100"/>
        </p:scale>
        <p:origin x="1494" y="108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72D2A-D4AF-41D9-AE24-73B0D5808EED}" type="datetimeFigureOut">
              <a:rPr lang="ru-RU" smtClean="0"/>
              <a:pPr/>
              <a:t>05.07.2022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B62B8-639F-4727-B289-0547C7DFFBC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5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B62B8-639F-4727-B289-0547C7DFFBC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771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ntent 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5" r="15942"/>
          <a:stretch>
            <a:fillRect/>
          </a:stretch>
        </p:blipFill>
        <p:spPr bwMode="auto">
          <a:xfrm>
            <a:off x="684213" y="6021388"/>
            <a:ext cx="14398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372225" y="0"/>
            <a:ext cx="2771775" cy="6858000"/>
          </a:xfrm>
          <a:prstGeom prst="rect">
            <a:avLst/>
          </a:prstGeom>
          <a:solidFill>
            <a:srgbClr val="DA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5" tIns="45690" rIns="91385" bIns="45690" anchor="ctr"/>
          <a:lstStyle/>
          <a:p>
            <a:endParaRPr lang="ru-RU" sz="1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1"/>
            <a:ext cx="5614988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4624388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67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7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0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74" indent="0">
              <a:buNone/>
              <a:defRPr sz="1200"/>
            </a:lvl2pPr>
            <a:lvl3pPr marL="913744" indent="0">
              <a:buNone/>
              <a:defRPr sz="1000"/>
            </a:lvl3pPr>
            <a:lvl4pPr marL="1370620" indent="0">
              <a:buNone/>
              <a:defRPr sz="900"/>
            </a:lvl4pPr>
            <a:lvl5pPr marL="1827495" indent="0">
              <a:buNone/>
              <a:defRPr sz="900"/>
            </a:lvl5pPr>
            <a:lvl6pPr marL="2284367" indent="0">
              <a:buNone/>
              <a:defRPr sz="900"/>
            </a:lvl6pPr>
            <a:lvl7pPr marL="2741243" indent="0">
              <a:buNone/>
              <a:defRPr sz="900"/>
            </a:lvl7pPr>
            <a:lvl8pPr marL="3198116" indent="0">
              <a:buNone/>
              <a:defRPr sz="900"/>
            </a:lvl8pPr>
            <a:lvl9pPr marL="365498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3C4C8D17-0661-4868-8478-E59B49F7A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5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4800607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61278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74" indent="0">
              <a:buNone/>
              <a:defRPr sz="2800"/>
            </a:lvl2pPr>
            <a:lvl3pPr marL="913744" indent="0">
              <a:buNone/>
              <a:defRPr sz="2400"/>
            </a:lvl3pPr>
            <a:lvl4pPr marL="1370620" indent="0">
              <a:buNone/>
              <a:defRPr sz="2000"/>
            </a:lvl4pPr>
            <a:lvl5pPr marL="1827495" indent="0">
              <a:buNone/>
              <a:defRPr sz="2000"/>
            </a:lvl5pPr>
            <a:lvl6pPr marL="2284367" indent="0">
              <a:buNone/>
              <a:defRPr sz="2000"/>
            </a:lvl6pPr>
            <a:lvl7pPr marL="2741243" indent="0">
              <a:buNone/>
              <a:defRPr sz="2000"/>
            </a:lvl7pPr>
            <a:lvl8pPr marL="3198116" indent="0">
              <a:buNone/>
              <a:defRPr sz="2000"/>
            </a:lvl8pPr>
            <a:lvl9pPr marL="3654989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74" indent="0">
              <a:buNone/>
              <a:defRPr sz="1200"/>
            </a:lvl2pPr>
            <a:lvl3pPr marL="913744" indent="0">
              <a:buNone/>
              <a:defRPr sz="1000"/>
            </a:lvl3pPr>
            <a:lvl4pPr marL="1370620" indent="0">
              <a:buNone/>
              <a:defRPr sz="900"/>
            </a:lvl4pPr>
            <a:lvl5pPr marL="1827495" indent="0">
              <a:buNone/>
              <a:defRPr sz="900"/>
            </a:lvl5pPr>
            <a:lvl6pPr marL="2284367" indent="0">
              <a:buNone/>
              <a:defRPr sz="900"/>
            </a:lvl6pPr>
            <a:lvl7pPr marL="2741243" indent="0">
              <a:buNone/>
              <a:defRPr sz="900"/>
            </a:lvl7pPr>
            <a:lvl8pPr marL="3198116" indent="0">
              <a:buNone/>
              <a:defRPr sz="900"/>
            </a:lvl8pPr>
            <a:lvl9pPr marL="365498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72400BBE-04D9-48B6-81D3-5076A59D7D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74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0EF833A6-C3CE-4609-8E3F-336B2CAA27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39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7" y="274638"/>
            <a:ext cx="2057400" cy="5664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64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0E46F35E-A13C-48A6-B74C-46517E817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90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45"/>
            <a:ext cx="6851650" cy="417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6" y="1412882"/>
            <a:ext cx="8229601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439CC9AD-0C87-4DEE-B9B0-B352C0166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72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ntent 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5" r="15942"/>
          <a:stretch>
            <a:fillRect/>
          </a:stretch>
        </p:blipFill>
        <p:spPr bwMode="auto">
          <a:xfrm>
            <a:off x="684213" y="6021388"/>
            <a:ext cx="14398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372225" y="0"/>
            <a:ext cx="2771775" cy="6858000"/>
          </a:xfrm>
          <a:prstGeom prst="rect">
            <a:avLst/>
          </a:prstGeom>
          <a:solidFill>
            <a:srgbClr val="DA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3" tIns="45700" rIns="91403" bIns="45700" anchor="ctr"/>
          <a:lstStyle/>
          <a:p>
            <a:endParaRPr lang="ru-RU" sz="1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9"/>
            <a:ext cx="5614988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4624388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75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3"/>
          <p:cNvSpPr>
            <a:spLocks noChangeArrowheads="1"/>
          </p:cNvSpPr>
          <p:nvPr userDrawn="1"/>
        </p:nvSpPr>
        <p:spPr bwMode="auto">
          <a:xfrm>
            <a:off x="7392988" y="50800"/>
            <a:ext cx="1568450" cy="282575"/>
          </a:xfrm>
          <a:prstGeom prst="roundRect">
            <a:avLst>
              <a:gd name="adj" fmla="val 16667"/>
            </a:avLst>
          </a:prstGeom>
          <a:solidFill>
            <a:srgbClr val="EF31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874" tIns="39936" rIns="79874" bIns="39936" anchor="ctr"/>
          <a:lstStyle/>
          <a:p>
            <a:pPr marL="339725" indent="-339725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ru-RU" sz="1400" smtClean="0">
              <a:solidFill>
                <a:srgbClr val="000000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44450"/>
            <a:ext cx="1062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288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3"/>
          <p:cNvSpPr>
            <a:spLocks noChangeArrowheads="1"/>
          </p:cNvSpPr>
          <p:nvPr userDrawn="1"/>
        </p:nvSpPr>
        <p:spPr bwMode="auto">
          <a:xfrm>
            <a:off x="7392988" y="50800"/>
            <a:ext cx="1568450" cy="282575"/>
          </a:xfrm>
          <a:prstGeom prst="roundRect">
            <a:avLst>
              <a:gd name="adj" fmla="val 16667"/>
            </a:avLst>
          </a:prstGeom>
          <a:solidFill>
            <a:srgbClr val="EF31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9874" tIns="39936" rIns="79874" bIns="39936" anchor="ctr"/>
          <a:lstStyle/>
          <a:p>
            <a:pPr marL="339725" indent="-339725" algn="ctr"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</a:pPr>
            <a:endParaRPr lang="ru-RU" sz="1400" smtClean="0">
              <a:solidFill>
                <a:srgbClr val="000000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0" y="44450"/>
            <a:ext cx="10620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880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1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10550" y="6545263"/>
            <a:ext cx="555625" cy="214312"/>
          </a:xfrm>
          <a:prstGeom prst="rect">
            <a:avLst/>
          </a:prstGeom>
        </p:spPr>
        <p:txBody>
          <a:bodyPr lIns="91403" tIns="45700" rIns="91403" bIns="4570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465318D-A887-473B-B1A9-C28739EB6AEE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867941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lIns="91403" tIns="45700" rIns="91403" bIns="45700"/>
          <a:lstStyle>
            <a:lvl1pPr>
              <a:defRPr/>
            </a:lvl1pPr>
          </a:lstStyle>
          <a:p>
            <a:pPr>
              <a:defRPr/>
            </a:pPr>
            <a:fld id="{C3988FF9-ED02-4D2D-B651-8E53E12E46BE}" type="slidenum">
              <a:rPr lang="ru-RU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274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ntent 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5" r="15942"/>
          <a:stretch>
            <a:fillRect/>
          </a:stretch>
        </p:blipFill>
        <p:spPr bwMode="auto">
          <a:xfrm>
            <a:off x="684213" y="6021388"/>
            <a:ext cx="14398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6372225" y="0"/>
            <a:ext cx="2771775" cy="6858000"/>
          </a:xfrm>
          <a:prstGeom prst="rect">
            <a:avLst/>
          </a:prstGeom>
          <a:solidFill>
            <a:srgbClr val="DA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6" tIns="45686" rIns="91376" bIns="45686" anchor="ctr"/>
          <a:lstStyle/>
          <a:p>
            <a:endParaRPr lang="ru-RU" sz="1400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32"/>
            <a:ext cx="5614988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4624388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000"/>
            </a:lvl1pPr>
          </a:lstStyle>
          <a:p>
            <a:pPr>
              <a:defRPr/>
            </a:pPr>
            <a:fld id="{9885FFEB-FCD4-43F3-909D-4C0846AE3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73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4FE11B7D-8F64-4090-A3E6-B934C1B9E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65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74" indent="0">
              <a:buNone/>
              <a:defRPr sz="1800"/>
            </a:lvl2pPr>
            <a:lvl3pPr marL="913744" indent="0">
              <a:buNone/>
              <a:defRPr sz="1600"/>
            </a:lvl3pPr>
            <a:lvl4pPr marL="1370620" indent="0">
              <a:buNone/>
              <a:defRPr sz="1400"/>
            </a:lvl4pPr>
            <a:lvl5pPr marL="1827495" indent="0">
              <a:buNone/>
              <a:defRPr sz="1400"/>
            </a:lvl5pPr>
            <a:lvl6pPr marL="2284367" indent="0">
              <a:buNone/>
              <a:defRPr sz="1400"/>
            </a:lvl6pPr>
            <a:lvl7pPr marL="2741243" indent="0">
              <a:buNone/>
              <a:defRPr sz="1400"/>
            </a:lvl7pPr>
            <a:lvl8pPr marL="3198116" indent="0">
              <a:buNone/>
              <a:defRPr sz="1400"/>
            </a:lvl8pPr>
            <a:lvl9pPr marL="365498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664D9795-E014-4CA0-95CC-3DEC50E88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703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88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7" y="141288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8399EBB0-0A6F-4639-8344-F700CA2E4A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803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6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4" indent="0">
              <a:buNone/>
              <a:defRPr sz="2000" b="1"/>
            </a:lvl2pPr>
            <a:lvl3pPr marL="913744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5" indent="0">
              <a:buNone/>
              <a:defRPr sz="1600" b="1"/>
            </a:lvl5pPr>
            <a:lvl6pPr marL="2284367" indent="0">
              <a:buNone/>
              <a:defRPr sz="1600" b="1"/>
            </a:lvl6pPr>
            <a:lvl7pPr marL="2741243" indent="0">
              <a:buNone/>
              <a:defRPr sz="1600" b="1"/>
            </a:lvl7pPr>
            <a:lvl8pPr marL="3198116" indent="0">
              <a:buNone/>
              <a:defRPr sz="1600" b="1"/>
            </a:lvl8pPr>
            <a:lvl9pPr marL="365498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74" indent="0">
              <a:buNone/>
              <a:defRPr sz="2000" b="1"/>
            </a:lvl2pPr>
            <a:lvl3pPr marL="913744" indent="0">
              <a:buNone/>
              <a:defRPr sz="1800" b="1"/>
            </a:lvl3pPr>
            <a:lvl4pPr marL="1370620" indent="0">
              <a:buNone/>
              <a:defRPr sz="1600" b="1"/>
            </a:lvl4pPr>
            <a:lvl5pPr marL="1827495" indent="0">
              <a:buNone/>
              <a:defRPr sz="1600" b="1"/>
            </a:lvl5pPr>
            <a:lvl6pPr marL="2284367" indent="0">
              <a:buNone/>
              <a:defRPr sz="1600" b="1"/>
            </a:lvl6pPr>
            <a:lvl7pPr marL="2741243" indent="0">
              <a:buNone/>
              <a:defRPr sz="1600" b="1"/>
            </a:lvl7pPr>
            <a:lvl8pPr marL="3198116" indent="0">
              <a:buNone/>
              <a:defRPr sz="1600" b="1"/>
            </a:lvl8pPr>
            <a:lvl9pPr marL="365498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02BA12AD-29AF-40D2-AB5D-60B92BE94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259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1BD03688-F822-42C0-BB69-C904EE870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13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1800"/>
            </a:lvl1pPr>
          </a:lstStyle>
          <a:p>
            <a:pPr>
              <a:defRPr/>
            </a:pPr>
            <a:fld id="{A6146B1B-A8C5-4B05-B6BF-08E9F7888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44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85165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0" rIns="91385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5" tIns="45690" rIns="91385" bIns="45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7184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9" r:id="rId2"/>
  </p:sldLayoutIdLst>
  <p:transition>
    <p:cut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6921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3837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076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7682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Arial" pitchFamily="34" charset="0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Arial" pitchFamily="34" charset="0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Arial" pitchFamily="34" charset="0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pitchFamily="34" charset="0"/>
        </a:defRPr>
      </a:lvl5pPr>
      <a:lvl6pPr marL="2513061" indent="-22846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69982" indent="-22846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6903" indent="-22846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3818" indent="-22846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21" algn="l" defTabSz="913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7" algn="l" defTabSz="913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60" algn="l" defTabSz="913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82" algn="l" defTabSz="913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00" algn="l" defTabSz="913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522" algn="l" defTabSz="913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42" algn="l" defTabSz="913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62" algn="l" defTabSz="9138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6853237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6" rIns="91376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27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6" tIns="45686" rIns="91376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45225"/>
            <a:ext cx="21367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6" tIns="45686" rIns="91376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4FF10F9-F8A2-4F4C-B0B9-145ED3FFB78C}" type="slidenum">
              <a:rPr lang="ru-RU">
                <a:cs typeface="+mn-cs"/>
              </a:rPr>
              <a:pPr>
                <a:defRPr/>
              </a:pPr>
              <a:t>‹#›</a:t>
            </a:fld>
            <a:endParaRPr lang="ru-RU">
              <a:cs typeface="+mn-cs"/>
            </a:endParaRPr>
          </a:p>
        </p:txBody>
      </p:sp>
      <p:pic>
        <p:nvPicPr>
          <p:cNvPr id="3077" name="Picture 7" descr="Content ru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75" r="15942"/>
          <a:stretch>
            <a:fillRect/>
          </a:stretch>
        </p:blipFill>
        <p:spPr bwMode="auto">
          <a:xfrm>
            <a:off x="7613650" y="52388"/>
            <a:ext cx="1439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59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6874" algn="l" rtl="0" fontAlgn="base">
        <a:spcBef>
          <a:spcPct val="0"/>
        </a:spcBef>
        <a:spcAft>
          <a:spcPct val="0"/>
        </a:spcAft>
        <a:defRPr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3744" algn="l" rtl="0" fontAlgn="base">
        <a:spcBef>
          <a:spcPct val="0"/>
        </a:spcBef>
        <a:spcAft>
          <a:spcPct val="0"/>
        </a:spcAft>
        <a:defRPr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0620" algn="l" rtl="0" fontAlgn="base">
        <a:spcBef>
          <a:spcPct val="0"/>
        </a:spcBef>
        <a:spcAft>
          <a:spcPct val="0"/>
        </a:spcAft>
        <a:defRPr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7495" algn="l" rtl="0" fontAlgn="base">
        <a:spcBef>
          <a:spcPct val="0"/>
        </a:spcBef>
        <a:spcAft>
          <a:spcPct val="0"/>
        </a:spcAft>
        <a:defRPr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80988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2pPr>
      <a:lvl3pPr marL="1138238" indent="-223838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595438" indent="-223838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1050" indent="-223838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2805" indent="-228437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69679" indent="-228437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6553" indent="-228437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3421" indent="-228437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74" algn="l" defTabSz="913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44" algn="l" defTabSz="913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20" algn="l" defTabSz="913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95" algn="l" defTabSz="913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67" algn="l" defTabSz="913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243" algn="l" defTabSz="913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16" algn="l" defTabSz="913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89" algn="l" defTabSz="9137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85165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3" tIns="45700" rIns="91403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2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3" tIns="45700" rIns="91403" bIns="457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036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ransition>
    <p:cut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014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025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040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054" algn="l" rtl="0" eaLnBrk="1" fontAlgn="base" hangingPunct="1">
        <a:spcBef>
          <a:spcPct val="0"/>
        </a:spcBef>
        <a:spcAft>
          <a:spcPct val="0"/>
        </a:spcAft>
        <a:defRPr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Arial" pitchFamily="34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Arial" pitchFamily="34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Arial" pitchFamily="34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Arial" pitchFamily="34" charset="0"/>
        </a:defRPr>
      </a:lvl5pPr>
      <a:lvl6pPr marL="2513574" indent="-228507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0588" indent="-228507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7602" indent="-228507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4612" indent="-228507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4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5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0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4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81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95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08" algn="l" defTabSz="9140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9680"/>
            <a:ext cx="6984776" cy="38703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 платежной инструкции с учетом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ISO20022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2636912"/>
            <a:ext cx="8892479" cy="35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 flipV="1">
            <a:off x="395536" y="1235696"/>
            <a:ext cx="8568952" cy="105069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FF">
                  <a:alpha val="64000"/>
                </a:srgbClr>
              </a:gs>
            </a:gsLst>
            <a:lin ang="0" scaled="1"/>
          </a:gradFill>
          <a:ln>
            <a:noFill/>
          </a:ln>
          <a:effectLst>
            <a:outerShdw sy="50000" kx="-2453608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7" tIns="45678" rIns="91357" bIns="45678"/>
          <a:lstStyle/>
          <a:p>
            <a:endParaRPr lang="ru-RU" sz="2400" smtClean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847576"/>
            <a:ext cx="4321026" cy="4821784"/>
          </a:xfrm>
          <a:prstGeom prst="rect">
            <a:avLst/>
          </a:prstGeom>
        </p:spPr>
      </p:pic>
      <p:sp>
        <p:nvSpPr>
          <p:cNvPr id="10" name="Стрелка вниз 9"/>
          <p:cNvSpPr/>
          <p:nvPr/>
        </p:nvSpPr>
        <p:spPr bwMode="auto">
          <a:xfrm>
            <a:off x="2627785" y="1412206"/>
            <a:ext cx="216024" cy="412666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60232" y="1700808"/>
            <a:ext cx="484632" cy="978408"/>
          </a:xfrm>
          <a:prstGeom prst="down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47664" y="6492281"/>
            <a:ext cx="6552728" cy="3293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FF0000"/>
                </a:solidFill>
              </a:rPr>
              <a:t>*</a:t>
            </a:r>
            <a:r>
              <a:rPr lang="ru-RU" sz="1400" b="1" dirty="0" smtClean="0">
                <a:solidFill>
                  <a:srgbClr val="FF0000"/>
                </a:solidFill>
              </a:rPr>
              <a:t>Изменения содержатся только в поле : Назначение платежа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683568" y="6093296"/>
            <a:ext cx="7273355" cy="4124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411760" y="6093296"/>
            <a:ext cx="914400" cy="914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1472232"/>
            <a:ext cx="1778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До </a:t>
            </a:r>
            <a:r>
              <a:rPr lang="ru-RU" sz="1600" b="1" dirty="0" smtClean="0">
                <a:solidFill>
                  <a:srgbClr val="FF0000"/>
                </a:solidFill>
              </a:rPr>
              <a:t>01</a:t>
            </a:r>
            <a:r>
              <a:rPr lang="ru-RU" sz="1600" b="1" dirty="0" smtClean="0">
                <a:solidFill>
                  <a:srgbClr val="FF0000"/>
                </a:solidFill>
              </a:rPr>
              <a:t>.08.2022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7862" y="1509022"/>
            <a:ext cx="21824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После </a:t>
            </a:r>
            <a:r>
              <a:rPr lang="ru-RU" sz="1600" b="1" dirty="0" smtClean="0">
                <a:solidFill>
                  <a:srgbClr val="FF0000"/>
                </a:solidFill>
              </a:rPr>
              <a:t>01</a:t>
            </a:r>
            <a:r>
              <a:rPr lang="ru-RU" sz="1600" b="1" dirty="0" smtClean="0">
                <a:solidFill>
                  <a:srgbClr val="FF0000"/>
                </a:solidFill>
              </a:rPr>
              <a:t>.08.2022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824872"/>
            <a:ext cx="4104456" cy="44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8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632848" cy="41751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Заполненная форма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платежной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инструкции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перечислению личного дохода ИП</a:t>
            </a:r>
            <a:endParaRPr lang="ru-RU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661177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0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данные, </a:t>
            </a:r>
            <a:r>
              <a:rPr lang="ru-RU" sz="1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указанные в платежной инструкции, заполняются владельцем документа на основании своей информации.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764704"/>
            <a:ext cx="5688632" cy="591155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77881" y="35010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OTHR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–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/>
              <a:t>Категория перевода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– </a:t>
            </a:r>
            <a:r>
              <a:rPr lang="ru-RU" sz="1400" dirty="0"/>
              <a:t>Признак платежа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30601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–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/>
              <a:t>Код назначения </a:t>
            </a:r>
            <a:r>
              <a:rPr lang="ru-RU" sz="1400" dirty="0" smtClean="0"/>
              <a:t>платежа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0968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Заполненная форма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платежной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инструкции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оплату услуг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536459"/>
            <a:ext cx="90364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данные, указанные в платежной инструкции, заполняются владельцем документа на основании своей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35010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OTHR</a:t>
            </a:r>
            <a:r>
              <a:rPr lang="ru-RU" sz="1400" b="1" dirty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–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Категория перевода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– </a:t>
            </a:r>
            <a:r>
              <a:rPr lang="ru-RU" sz="1400" dirty="0"/>
              <a:t>Признак платежа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20303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– </a:t>
            </a:r>
            <a:r>
              <a:rPr lang="ru-RU" sz="1400" dirty="0"/>
              <a:t>Код назначения платежа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1" y="692157"/>
            <a:ext cx="5796135" cy="591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5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Заполненная форма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платежной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инструкции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уплату подоходного налога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536459"/>
            <a:ext cx="90364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данные, указанные в платежной инструкции, заполняются владельцем документа на основании своей информации.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908721"/>
            <a:ext cx="5472608" cy="571440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80112" y="357301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TAXS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–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Категория перевода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– </a:t>
            </a:r>
            <a:r>
              <a:rPr lang="ru-RU" sz="1400" dirty="0"/>
              <a:t>Признак платежа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90101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– </a:t>
            </a:r>
            <a:r>
              <a:rPr lang="ru-RU" sz="1400" dirty="0"/>
              <a:t>Код назначения платежа</a:t>
            </a:r>
          </a:p>
        </p:txBody>
      </p:sp>
    </p:spTree>
    <p:extLst>
      <p:ext uri="{BB962C8B-B14F-4D97-AF65-F5344CB8AC3E}">
        <p14:creationId xmlns:p14="http://schemas.microsoft.com/office/powerpoint/2010/main" val="126417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Заполненная форма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платежной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инструкции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уплату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ФСЗН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92157"/>
            <a:ext cx="5688632" cy="58705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03648" y="6536459"/>
            <a:ext cx="90364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данные, указанные в платежной инструкции, заполняются владельцем документа на основании своей информации.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35010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TAXS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–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Категория перевода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– </a:t>
            </a:r>
            <a:r>
              <a:rPr lang="ru-RU" sz="1400" dirty="0"/>
              <a:t>Признак платежа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9010</a:t>
            </a:r>
            <a:r>
              <a:rPr lang="ru-RU" sz="1400" b="1" dirty="0" smtClean="0">
                <a:solidFill>
                  <a:srgbClr val="FF0000"/>
                </a:solidFill>
              </a:rPr>
              <a:t>2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– </a:t>
            </a:r>
            <a:r>
              <a:rPr lang="ru-RU" sz="1400" dirty="0"/>
              <a:t>Код назначения платежа</a:t>
            </a:r>
          </a:p>
        </p:txBody>
      </p:sp>
    </p:spTree>
    <p:extLst>
      <p:ext uri="{BB962C8B-B14F-4D97-AF65-F5344CB8AC3E}">
        <p14:creationId xmlns:p14="http://schemas.microsoft.com/office/powerpoint/2010/main" val="1069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123"/>
            <a:ext cx="7668344" cy="41751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Заполненная форма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платежной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инструкции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платеж перевод с продажей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6536459"/>
            <a:ext cx="90364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данные, указанные в платежной инструкции, заполняются владельцем документа на основании своей информации.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58413"/>
            <a:ext cx="4824536" cy="59346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76056" y="251935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OTHR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–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Категория перевода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– </a:t>
            </a:r>
            <a:r>
              <a:rPr lang="ru-RU" sz="1400" dirty="0"/>
              <a:t>Признак платежа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41103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– </a:t>
            </a:r>
            <a:r>
              <a:rPr lang="ru-RU" sz="1400" dirty="0"/>
              <a:t>Код назначения платежа</a:t>
            </a:r>
          </a:p>
        </p:txBody>
      </p:sp>
    </p:spTree>
    <p:extLst>
      <p:ext uri="{BB962C8B-B14F-4D97-AF65-F5344CB8AC3E}">
        <p14:creationId xmlns:p14="http://schemas.microsoft.com/office/powerpoint/2010/main" val="2363904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6851650" cy="41751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Заполненная форма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платежной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инструкции 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платежное требование без акцепта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764704"/>
            <a:ext cx="4248472" cy="570362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6536459"/>
            <a:ext cx="90364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данные, указанные в платежной инструкции, заполняются владельцем документа на основании своей информации.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29689" y="2877854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OTHR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–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Категория перевода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– </a:t>
            </a:r>
            <a:r>
              <a:rPr lang="ru-RU" sz="1400" dirty="0"/>
              <a:t>Признак платежа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21801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– </a:t>
            </a:r>
            <a:r>
              <a:rPr lang="ru-RU" sz="1400" dirty="0"/>
              <a:t>Код назначения платежа</a:t>
            </a:r>
          </a:p>
        </p:txBody>
      </p:sp>
    </p:spTree>
    <p:extLst>
      <p:ext uri="{BB962C8B-B14F-4D97-AF65-F5344CB8AC3E}">
        <p14:creationId xmlns:p14="http://schemas.microsoft.com/office/powerpoint/2010/main" val="61442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Заполненная форма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платежной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инструкции </a:t>
            </a:r>
            <a:r>
              <a:rPr lang="ru-RU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платежное требование с</a:t>
            </a:r>
            <a:r>
              <a:rPr lang="ru-RU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акцептом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6536459"/>
            <a:ext cx="90364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данные, указанные в платежной инструкции, заполняются владельцем документа на основании своей информации.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8721"/>
            <a:ext cx="5040560" cy="56845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148064" y="357301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OTHR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–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Категория перевода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– </a:t>
            </a:r>
            <a:r>
              <a:rPr lang="ru-RU" sz="1400" dirty="0"/>
              <a:t>Признак платежа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10601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– </a:t>
            </a:r>
            <a:r>
              <a:rPr lang="ru-RU" sz="1400" dirty="0"/>
              <a:t>Код назначения платежа</a:t>
            </a:r>
          </a:p>
        </p:txBody>
      </p:sp>
    </p:spTree>
    <p:extLst>
      <p:ext uri="{BB962C8B-B14F-4D97-AF65-F5344CB8AC3E}">
        <p14:creationId xmlns:p14="http://schemas.microsoft.com/office/powerpoint/2010/main" val="3086044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96" y="217020"/>
            <a:ext cx="7931224" cy="417512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Заполненная форма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платежной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инструкции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пользу </a:t>
            </a:r>
            <a:r>
              <a:rPr lang="ru-RU" sz="19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нерезидентов</a:t>
            </a:r>
            <a:endParaRPr lang="ru-RU" sz="1900" u="sng" dirty="0"/>
          </a:p>
        </p:txBody>
      </p:sp>
      <p:sp>
        <p:nvSpPr>
          <p:cNvPr id="6" name="Овал 5"/>
          <p:cNvSpPr/>
          <p:nvPr/>
        </p:nvSpPr>
        <p:spPr bwMode="auto">
          <a:xfrm>
            <a:off x="5076056" y="3212976"/>
            <a:ext cx="1490464" cy="50405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72017"/>
            <a:ext cx="5760640" cy="591812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03648" y="6536459"/>
            <a:ext cx="903649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данные, указанные в платежной инструкции, заполняются владельцем документа на основании своей информации.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21896" y="33362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OTHR</a:t>
            </a:r>
            <a:r>
              <a:rPr lang="ru-RU" sz="1400" b="1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–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ru-RU" sz="1400" dirty="0"/>
              <a:t>Категория перевода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– </a:t>
            </a:r>
            <a:r>
              <a:rPr lang="ru-RU" sz="1400" dirty="0"/>
              <a:t>Признак платежа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1</a:t>
            </a:r>
            <a:r>
              <a:rPr lang="en-US" sz="1400" b="1" dirty="0" smtClean="0">
                <a:solidFill>
                  <a:srgbClr val="FF0000"/>
                </a:solidFill>
              </a:rPr>
              <a:t>2</a:t>
            </a:r>
            <a:r>
              <a:rPr lang="ru-RU" sz="1400" b="1" dirty="0" smtClean="0">
                <a:solidFill>
                  <a:srgbClr val="FF0000"/>
                </a:solidFill>
              </a:rPr>
              <a:t>601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– </a:t>
            </a:r>
            <a:r>
              <a:rPr lang="ru-RU" sz="1400" dirty="0"/>
              <a:t>Код назначения </a:t>
            </a:r>
            <a:r>
              <a:rPr lang="ru-RU" sz="1400" dirty="0" smtClean="0"/>
              <a:t>платежа</a:t>
            </a:r>
            <a:endParaRPr lang="en-US" sz="1400" dirty="0" smtClean="0"/>
          </a:p>
          <a:p>
            <a:r>
              <a:rPr lang="en-US" sz="1400" b="1" dirty="0">
                <a:solidFill>
                  <a:srgbClr val="FF0000"/>
                </a:solidFill>
              </a:rPr>
              <a:t>0110</a:t>
            </a:r>
            <a:r>
              <a:rPr lang="en-US" sz="1400" dirty="0" smtClean="0"/>
              <a:t> </a:t>
            </a:r>
            <a:r>
              <a:rPr lang="ru-RU" sz="1400" dirty="0" smtClean="0">
                <a:solidFill>
                  <a:srgbClr val="FF0000"/>
                </a:solidFill>
              </a:rPr>
              <a:t>–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Код</a:t>
            </a:r>
            <a:r>
              <a:rPr lang="en-US" sz="1400" dirty="0" smtClean="0"/>
              <a:t> </a:t>
            </a:r>
            <a:r>
              <a:rPr lang="ru-RU" sz="1400" dirty="0" smtClean="0"/>
              <a:t>операции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9540701"/>
      </p:ext>
    </p:extLst>
  </p:cSld>
  <p:clrMapOvr>
    <a:masterClrMapping/>
  </p:clrMapOvr>
</p:sld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28427</TotalTime>
  <Words>322</Words>
  <Application>Microsoft Office PowerPoint</Application>
  <PresentationFormat>Экран (4:3)</PresentationFormat>
  <Paragraphs>46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Wingdings</vt:lpstr>
      <vt:lpstr>2_Оформление по умолчанию</vt:lpstr>
      <vt:lpstr>3_Оформление по умолчанию</vt:lpstr>
      <vt:lpstr>8_Оформление по умолчанию</vt:lpstr>
      <vt:lpstr>Форма платежной инструкции с учетом ISO20022</vt:lpstr>
      <vt:lpstr>Заполненная форма платежной инструкции по перечислению личного дохода ИП</vt:lpstr>
      <vt:lpstr>Заполненная форма платежной инструкции на оплату услуг</vt:lpstr>
      <vt:lpstr>Заполненная форма платежной инструкции на уплату подоходного налога</vt:lpstr>
      <vt:lpstr>Заполненная форма платежной инструкции на уплату ФСЗН</vt:lpstr>
      <vt:lpstr>Заполненная форма платежной инструкции на платеж перевод с продажей</vt:lpstr>
      <vt:lpstr>Заполненная форма платежной инструкции платежное требование без акцепта</vt:lpstr>
      <vt:lpstr>Заполненная форма платежной инструкции платежное требование с акцептом</vt:lpstr>
      <vt:lpstr>Заполненная форма платежной инструкции в пользу нерезидентов</vt:lpstr>
    </vt:vector>
  </TitlesOfParts>
  <Company>Alfa-Bank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Ezenkevich</dc:creator>
  <cp:lastModifiedBy>Андрос Алина Святославовна</cp:lastModifiedBy>
  <cp:revision>1042</cp:revision>
  <cp:lastPrinted>2022-06-16T13:42:30Z</cp:lastPrinted>
  <dcterms:created xsi:type="dcterms:W3CDTF">2013-07-19T12:51:07Z</dcterms:created>
  <dcterms:modified xsi:type="dcterms:W3CDTF">2022-07-05T13:11:39Z</dcterms:modified>
</cp:coreProperties>
</file>